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notesMasterIdLst>
    <p:notesMasterId r:id="rId22"/>
  </p:notesMasterIdLst>
  <p:handoutMasterIdLst>
    <p:handoutMasterId r:id="rId23"/>
  </p:handoutMasterIdLst>
  <p:sldIdLst>
    <p:sldId id="256" r:id="rId8"/>
    <p:sldId id="280" r:id="rId9"/>
    <p:sldId id="303" r:id="rId10"/>
    <p:sldId id="304" r:id="rId11"/>
    <p:sldId id="308" r:id="rId12"/>
    <p:sldId id="306" r:id="rId13"/>
    <p:sldId id="291" r:id="rId14"/>
    <p:sldId id="301" r:id="rId15"/>
    <p:sldId id="293" r:id="rId16"/>
    <p:sldId id="258" r:id="rId17"/>
    <p:sldId id="268" r:id="rId18"/>
    <p:sldId id="309" r:id="rId19"/>
    <p:sldId id="305" r:id="rId20"/>
    <p:sldId id="284" r:id="rId21"/>
  </p:sldIdLst>
  <p:sldSz cx="12192000" cy="6858000"/>
  <p:notesSz cx="6797675" cy="9926638"/>
  <p:custDataLst>
    <p:tags r:id="rId24"/>
  </p:custDataLst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CFD2D3"/>
    <a:srgbClr val="165D90"/>
    <a:srgbClr val="C2C92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C62B6-51BD-4702-97CC-71C2E810E36B}" v="329" dt="2025-02-03T11:29:36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04" autoAdjust="0"/>
  </p:normalViewPr>
  <p:slideViewPr>
    <p:cSldViewPr snapToGrid="0">
      <p:cViewPr varScale="1">
        <p:scale>
          <a:sx n="44" d="100"/>
          <a:sy n="44" d="100"/>
        </p:scale>
        <p:origin x="885" y="4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0D811-4CD9-4516-8567-E6B81246775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A00FB935-E5DC-4F7B-BB82-77326FE264C8}">
      <dgm:prSet phldrT="[Text]" custT="1"/>
      <dgm:spPr/>
      <dgm:t>
        <a:bodyPr/>
        <a:lstStyle/>
        <a:p>
          <a:r>
            <a:rPr lang="fr-BE" sz="1200" dirty="0"/>
            <a:t>19 février</a:t>
          </a:r>
        </a:p>
      </dgm:t>
    </dgm:pt>
    <dgm:pt modelId="{2DAA39F9-9C50-4822-B7B9-09B4A2535A4D}" type="parTrans" cxnId="{1E285497-47E7-437F-851D-ED749607FF90}">
      <dgm:prSet/>
      <dgm:spPr/>
      <dgm:t>
        <a:bodyPr/>
        <a:lstStyle/>
        <a:p>
          <a:endParaRPr lang="fr-BE"/>
        </a:p>
      </dgm:t>
    </dgm:pt>
    <dgm:pt modelId="{229CE086-D36B-4260-BBBC-085F6619C0ED}" type="sibTrans" cxnId="{1E285497-47E7-437F-851D-ED749607FF90}">
      <dgm:prSet/>
      <dgm:spPr/>
      <dgm:t>
        <a:bodyPr/>
        <a:lstStyle/>
        <a:p>
          <a:endParaRPr lang="fr-BE"/>
        </a:p>
      </dgm:t>
    </dgm:pt>
    <dgm:pt modelId="{2834C92C-BBCD-4700-AEF4-4E7DFA6E2EFA}">
      <dgm:prSet phldrT="[Text]" custT="1"/>
      <dgm:spPr/>
      <dgm:t>
        <a:bodyPr/>
        <a:lstStyle/>
        <a:p>
          <a:r>
            <a:rPr lang="fr-BE" sz="1200" b="1" dirty="0"/>
            <a:t>Dépôt</a:t>
          </a:r>
          <a:r>
            <a:rPr lang="fr-BE" sz="1200" dirty="0"/>
            <a:t> de l’intégralité de la demande de permis unique de classe 1</a:t>
          </a:r>
        </a:p>
      </dgm:t>
    </dgm:pt>
    <dgm:pt modelId="{D665B4BC-88CA-480D-B809-03D807DD0DFC}" type="parTrans" cxnId="{B8D2DF65-15AF-4109-A86F-919D8C2567AB}">
      <dgm:prSet/>
      <dgm:spPr/>
      <dgm:t>
        <a:bodyPr/>
        <a:lstStyle/>
        <a:p>
          <a:endParaRPr lang="fr-BE"/>
        </a:p>
      </dgm:t>
    </dgm:pt>
    <dgm:pt modelId="{EB087811-BA57-45D3-A38D-AE394C297167}" type="sibTrans" cxnId="{B8D2DF65-15AF-4109-A86F-919D8C2567AB}">
      <dgm:prSet/>
      <dgm:spPr/>
      <dgm:t>
        <a:bodyPr/>
        <a:lstStyle/>
        <a:p>
          <a:endParaRPr lang="fr-BE"/>
        </a:p>
      </dgm:t>
    </dgm:pt>
    <dgm:pt modelId="{1BFBCE5D-4390-4CB1-A548-A99C6B973D77}">
      <dgm:prSet phldrT="[Text]" custT="1"/>
      <dgm:spPr/>
      <dgm:t>
        <a:bodyPr/>
        <a:lstStyle/>
        <a:p>
          <a:r>
            <a:rPr lang="fr-BE" sz="1200" b="1" dirty="0"/>
            <a:t>Réunion d’Information Préalable (RIP)</a:t>
          </a:r>
          <a:endParaRPr lang="fr-BE" sz="1200" dirty="0"/>
        </a:p>
      </dgm:t>
    </dgm:pt>
    <dgm:pt modelId="{C0D2E889-7057-40EB-AF6B-3DE76E4FEEB4}" type="parTrans" cxnId="{022BE64E-80E1-4786-ABAE-930E9FB132B5}">
      <dgm:prSet/>
      <dgm:spPr/>
      <dgm:t>
        <a:bodyPr/>
        <a:lstStyle/>
        <a:p>
          <a:endParaRPr lang="fr-BE"/>
        </a:p>
      </dgm:t>
    </dgm:pt>
    <dgm:pt modelId="{A01E3E08-CCD2-42CC-9127-20F35E79E78F}" type="sibTrans" cxnId="{022BE64E-80E1-4786-ABAE-930E9FB132B5}">
      <dgm:prSet/>
      <dgm:spPr/>
      <dgm:t>
        <a:bodyPr/>
        <a:lstStyle/>
        <a:p>
          <a:endParaRPr lang="fr-BE"/>
        </a:p>
      </dgm:t>
    </dgm:pt>
    <dgm:pt modelId="{4FA9C2AB-8A95-4E92-98FF-E1A5A374DC12}">
      <dgm:prSet phldrT="[Text]" custT="1"/>
      <dgm:spPr/>
      <dgm:t>
        <a:bodyPr/>
        <a:lstStyle/>
        <a:p>
          <a:r>
            <a:rPr lang="fr-BE" sz="1200"/>
            <a:t>Juin 2025</a:t>
          </a:r>
        </a:p>
      </dgm:t>
    </dgm:pt>
    <dgm:pt modelId="{374AE8A2-B4B1-4162-AA5D-45B048380CE2}" type="parTrans" cxnId="{422892AE-EDE8-4F09-818E-F0958A81A319}">
      <dgm:prSet/>
      <dgm:spPr/>
      <dgm:t>
        <a:bodyPr/>
        <a:lstStyle/>
        <a:p>
          <a:endParaRPr lang="fr-BE"/>
        </a:p>
      </dgm:t>
    </dgm:pt>
    <dgm:pt modelId="{D9059479-D4B2-48AA-A670-B1662FB2491C}" type="sibTrans" cxnId="{422892AE-EDE8-4F09-818E-F0958A81A319}">
      <dgm:prSet/>
      <dgm:spPr/>
      <dgm:t>
        <a:bodyPr/>
        <a:lstStyle/>
        <a:p>
          <a:endParaRPr lang="fr-BE"/>
        </a:p>
      </dgm:t>
    </dgm:pt>
    <dgm:pt modelId="{9E87F57E-FAA4-46BC-8DAD-8D6C8BF7A754}">
      <dgm:prSet phldrT="[Text]" custT="1"/>
      <dgm:spPr/>
      <dgm:t>
        <a:bodyPr/>
        <a:lstStyle/>
        <a:p>
          <a:r>
            <a:rPr lang="fr-BE" sz="1200" b="1"/>
            <a:t>Décision </a:t>
          </a:r>
          <a:r>
            <a:rPr lang="fr-BE" sz="1200"/>
            <a:t>de permis unique de classe 1</a:t>
          </a:r>
        </a:p>
      </dgm:t>
    </dgm:pt>
    <dgm:pt modelId="{10201583-875D-4838-B123-2BFB9E8C55FB}" type="parTrans" cxnId="{C0856DE5-CEBD-431F-B43C-7315A07B48C5}">
      <dgm:prSet/>
      <dgm:spPr/>
      <dgm:t>
        <a:bodyPr/>
        <a:lstStyle/>
        <a:p>
          <a:endParaRPr lang="fr-BE"/>
        </a:p>
      </dgm:t>
    </dgm:pt>
    <dgm:pt modelId="{BE525D8B-6BEB-4560-AA79-8130CA1B15A8}" type="sibTrans" cxnId="{C0856DE5-CEBD-431F-B43C-7315A07B48C5}">
      <dgm:prSet/>
      <dgm:spPr/>
      <dgm:t>
        <a:bodyPr/>
        <a:lstStyle/>
        <a:p>
          <a:endParaRPr lang="fr-BE"/>
        </a:p>
      </dgm:t>
    </dgm:pt>
    <dgm:pt modelId="{39A6067D-10D5-46EF-9562-B413032E664E}">
      <dgm:prSet phldrT="[Text]" custT="1"/>
      <dgm:spPr/>
      <dgm:t>
        <a:bodyPr/>
        <a:lstStyle/>
        <a:p>
          <a:r>
            <a:rPr lang="fr-BE" sz="1200" dirty="0"/>
            <a:t>6 Mars</a:t>
          </a:r>
        </a:p>
      </dgm:t>
    </dgm:pt>
    <dgm:pt modelId="{CAFFEC19-BCEC-4926-8CAA-03FBDE6B7AB6}" type="parTrans" cxnId="{D18C104D-C04D-4508-93EC-B70A35190F38}">
      <dgm:prSet/>
      <dgm:spPr/>
      <dgm:t>
        <a:bodyPr/>
        <a:lstStyle/>
        <a:p>
          <a:endParaRPr lang="fr-BE"/>
        </a:p>
      </dgm:t>
    </dgm:pt>
    <dgm:pt modelId="{6185D9DF-CAC3-4249-92C6-B0A846F27208}" type="sibTrans" cxnId="{D18C104D-C04D-4508-93EC-B70A35190F38}">
      <dgm:prSet/>
      <dgm:spPr/>
      <dgm:t>
        <a:bodyPr/>
        <a:lstStyle/>
        <a:p>
          <a:endParaRPr lang="fr-BE"/>
        </a:p>
      </dgm:t>
    </dgm:pt>
    <dgm:pt modelId="{7D4CBF73-4C75-4740-8CEC-F265A8D77803}">
      <dgm:prSet phldrT="[Text]" custT="1"/>
      <dgm:spPr/>
      <dgm:t>
        <a:bodyPr/>
        <a:lstStyle/>
        <a:p>
          <a:r>
            <a:rPr lang="fr-BE" sz="1200" b="0" dirty="0"/>
            <a:t>Avril 2025</a:t>
          </a:r>
        </a:p>
      </dgm:t>
    </dgm:pt>
    <dgm:pt modelId="{546CF20B-50DF-43D2-9F62-6A9A369069DD}" type="parTrans" cxnId="{24DDC367-14CD-4656-996B-15B74E8F01CD}">
      <dgm:prSet/>
      <dgm:spPr/>
      <dgm:t>
        <a:bodyPr/>
        <a:lstStyle/>
        <a:p>
          <a:endParaRPr lang="fr-BE"/>
        </a:p>
      </dgm:t>
    </dgm:pt>
    <dgm:pt modelId="{6D35A7AE-E0D9-4A91-928F-6179F805AF6C}" type="sibTrans" cxnId="{24DDC367-14CD-4656-996B-15B74E8F01CD}">
      <dgm:prSet/>
      <dgm:spPr/>
      <dgm:t>
        <a:bodyPr/>
        <a:lstStyle/>
        <a:p>
          <a:endParaRPr lang="fr-BE"/>
        </a:p>
      </dgm:t>
    </dgm:pt>
    <dgm:pt modelId="{5EF94FF6-D294-4890-AC09-A0736696847C}">
      <dgm:prSet phldrT="[Text]" custT="1"/>
      <dgm:spPr/>
      <dgm:t>
        <a:bodyPr/>
        <a:lstStyle/>
        <a:p>
          <a:r>
            <a:rPr lang="fr-BE" sz="1200"/>
            <a:t>Mi-2026</a:t>
          </a:r>
        </a:p>
      </dgm:t>
    </dgm:pt>
    <dgm:pt modelId="{0ED9D0E4-0750-415F-BE42-D3CC4820DB39}" type="parTrans" cxnId="{3CE36EC4-0598-4299-8B23-7FD407721CC1}">
      <dgm:prSet/>
      <dgm:spPr/>
      <dgm:t>
        <a:bodyPr/>
        <a:lstStyle/>
        <a:p>
          <a:endParaRPr lang="fr-BE"/>
        </a:p>
      </dgm:t>
    </dgm:pt>
    <dgm:pt modelId="{68EF40F5-2E95-414E-AD14-DA7210D5108E}" type="sibTrans" cxnId="{3CE36EC4-0598-4299-8B23-7FD407721CC1}">
      <dgm:prSet/>
      <dgm:spPr/>
      <dgm:t>
        <a:bodyPr/>
        <a:lstStyle/>
        <a:p>
          <a:endParaRPr lang="fr-BE"/>
        </a:p>
      </dgm:t>
    </dgm:pt>
    <dgm:pt modelId="{5D20F0DC-B3E6-4907-9CF6-7CF20067C8AA}">
      <dgm:prSet phldrT="[Text]" custT="1"/>
      <dgm:spPr/>
      <dgm:t>
        <a:bodyPr/>
        <a:lstStyle/>
        <a:p>
          <a:r>
            <a:rPr lang="fr-BE" sz="1200" dirty="0"/>
            <a:t>Dernier jour pour transmettre des avis et observations à la suite de la RIP</a:t>
          </a:r>
        </a:p>
      </dgm:t>
    </dgm:pt>
    <dgm:pt modelId="{755BF6B5-E887-4417-BFA6-682E3A87352F}" type="parTrans" cxnId="{E5386EEC-C43C-4020-B113-441DEC854525}">
      <dgm:prSet/>
      <dgm:spPr/>
      <dgm:t>
        <a:bodyPr/>
        <a:lstStyle/>
        <a:p>
          <a:endParaRPr lang="fr-BE"/>
        </a:p>
      </dgm:t>
    </dgm:pt>
    <dgm:pt modelId="{9CC55F76-9658-4240-93BB-D46AB1FD8E14}" type="sibTrans" cxnId="{E5386EEC-C43C-4020-B113-441DEC854525}">
      <dgm:prSet/>
      <dgm:spPr/>
      <dgm:t>
        <a:bodyPr/>
        <a:lstStyle/>
        <a:p>
          <a:endParaRPr lang="fr-BE"/>
        </a:p>
      </dgm:t>
    </dgm:pt>
    <dgm:pt modelId="{7726CACD-C7C0-4737-9928-B628850EFE42}">
      <dgm:prSet phldrT="[Text]" custT="1"/>
      <dgm:spPr/>
      <dgm:t>
        <a:bodyPr/>
        <a:lstStyle/>
        <a:p>
          <a:r>
            <a:rPr lang="fr-BE" sz="1200" b="1" dirty="0"/>
            <a:t>Finalisation des documents et expertises </a:t>
          </a:r>
          <a:r>
            <a:rPr lang="fr-BE" sz="1200" dirty="0"/>
            <a:t>utiles à la demande de permis et EIE</a:t>
          </a:r>
        </a:p>
      </dgm:t>
    </dgm:pt>
    <dgm:pt modelId="{A9C06F49-FB34-4182-8AFB-651F8CF1F5E2}" type="parTrans" cxnId="{2E2EB1A3-036B-4679-A6C5-89B04DE8FC87}">
      <dgm:prSet/>
      <dgm:spPr/>
      <dgm:t>
        <a:bodyPr/>
        <a:lstStyle/>
        <a:p>
          <a:endParaRPr lang="fr-BE"/>
        </a:p>
      </dgm:t>
    </dgm:pt>
    <dgm:pt modelId="{F511C24A-53BE-492B-AE9A-F3716A57B795}" type="sibTrans" cxnId="{2E2EB1A3-036B-4679-A6C5-89B04DE8FC87}">
      <dgm:prSet/>
      <dgm:spPr/>
      <dgm:t>
        <a:bodyPr/>
        <a:lstStyle/>
        <a:p>
          <a:endParaRPr lang="fr-BE"/>
        </a:p>
      </dgm:t>
    </dgm:pt>
    <dgm:pt modelId="{577BD37F-F0D0-421A-A5BE-5A3E862F8EF0}" type="pres">
      <dgm:prSet presAssocID="{3B50D811-4CD9-4516-8567-E6B81246775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CAFAE7B-C09B-4C01-8196-53B38A971CE9}" type="pres">
      <dgm:prSet presAssocID="{A00FB935-E5DC-4F7B-BB82-77326FE264C8}" presName="composite" presStyleCnt="0"/>
      <dgm:spPr/>
    </dgm:pt>
    <dgm:pt modelId="{C4934214-9CDD-412C-9541-39F5576311B0}" type="pres">
      <dgm:prSet presAssocID="{A00FB935-E5DC-4F7B-BB82-77326FE264C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2F7D1E-CC8A-4F36-9049-DD0983AEC160}" type="pres">
      <dgm:prSet presAssocID="{A00FB935-E5DC-4F7B-BB82-77326FE264C8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37DD88-FA0D-4A1E-A29D-8720CE58480C}" type="pres">
      <dgm:prSet presAssocID="{229CE086-D36B-4260-BBBC-085F6619C0ED}" presName="sp" presStyleCnt="0"/>
      <dgm:spPr/>
    </dgm:pt>
    <dgm:pt modelId="{07762F7E-C304-46F0-ACDF-7A3362085D5F}" type="pres">
      <dgm:prSet presAssocID="{39A6067D-10D5-46EF-9562-B413032E664E}" presName="composite" presStyleCnt="0"/>
      <dgm:spPr/>
    </dgm:pt>
    <dgm:pt modelId="{82FC5F44-7C92-4522-A8B2-61EDE89B3166}" type="pres">
      <dgm:prSet presAssocID="{39A6067D-10D5-46EF-9562-B413032E664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D5A41B1-419B-4217-8BC5-E97979F0657F}" type="pres">
      <dgm:prSet presAssocID="{39A6067D-10D5-46EF-9562-B413032E664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E4568FE-9686-4E16-BF87-410196392B1B}" type="pres">
      <dgm:prSet presAssocID="{6185D9DF-CAC3-4249-92C6-B0A846F27208}" presName="sp" presStyleCnt="0"/>
      <dgm:spPr/>
    </dgm:pt>
    <dgm:pt modelId="{94ED1EF5-02DB-4A42-82D8-95C3DDDA5DEA}" type="pres">
      <dgm:prSet presAssocID="{7D4CBF73-4C75-4740-8CEC-F265A8D77803}" presName="composite" presStyleCnt="0"/>
      <dgm:spPr/>
    </dgm:pt>
    <dgm:pt modelId="{94555649-8361-4AEB-9E33-25487ADF5F2E}" type="pres">
      <dgm:prSet presAssocID="{7D4CBF73-4C75-4740-8CEC-F265A8D778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DB82A7-4C40-4C95-83BE-241BD642887A}" type="pres">
      <dgm:prSet presAssocID="{7D4CBF73-4C75-4740-8CEC-F265A8D778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D83D24-E235-4787-9653-D35FD026A228}" type="pres">
      <dgm:prSet presAssocID="{6D35A7AE-E0D9-4A91-928F-6179F805AF6C}" presName="sp" presStyleCnt="0"/>
      <dgm:spPr/>
    </dgm:pt>
    <dgm:pt modelId="{D2240658-303E-41BB-9775-2716C8C2BA70}" type="pres">
      <dgm:prSet presAssocID="{4FA9C2AB-8A95-4E92-98FF-E1A5A374DC12}" presName="composite" presStyleCnt="0"/>
      <dgm:spPr/>
    </dgm:pt>
    <dgm:pt modelId="{E3CE81B9-19C6-49C5-A88C-D0B75AD6C5AE}" type="pres">
      <dgm:prSet presAssocID="{4FA9C2AB-8A95-4E92-98FF-E1A5A374DC1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8AA3DB-C420-4BA3-9A97-6192E5276A36}" type="pres">
      <dgm:prSet presAssocID="{4FA9C2AB-8A95-4E92-98FF-E1A5A374DC1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E6133A-B4B3-441C-9162-2C4EE29F0C24}" type="pres">
      <dgm:prSet presAssocID="{D9059479-D4B2-48AA-A670-B1662FB2491C}" presName="sp" presStyleCnt="0"/>
      <dgm:spPr/>
    </dgm:pt>
    <dgm:pt modelId="{2F36BCB9-7C3D-4E40-A855-AA8397E00419}" type="pres">
      <dgm:prSet presAssocID="{5EF94FF6-D294-4890-AC09-A0736696847C}" presName="composite" presStyleCnt="0"/>
      <dgm:spPr/>
    </dgm:pt>
    <dgm:pt modelId="{690C8B1E-7F33-4330-BF1B-D2E697746E86}" type="pres">
      <dgm:prSet presAssocID="{5EF94FF6-D294-4890-AC09-A0736696847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585580-8F8D-47FE-BB63-F5293BC4BE4E}" type="pres">
      <dgm:prSet presAssocID="{5EF94FF6-D294-4890-AC09-A0736696847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C6B352-68DE-4D88-834A-8AE4B9171562}" type="presOf" srcId="{3B50D811-4CD9-4516-8567-E6B812467750}" destId="{577BD37F-F0D0-421A-A5BE-5A3E862F8EF0}" srcOrd="0" destOrd="0" presId="urn:microsoft.com/office/officeart/2005/8/layout/chevron2"/>
    <dgm:cxn modelId="{2416FFF0-3FDB-4E92-995A-56D6707DCE4D}" type="presOf" srcId="{5D20F0DC-B3E6-4907-9CF6-7CF20067C8AA}" destId="{DD5A41B1-419B-4217-8BC5-E97979F0657F}" srcOrd="0" destOrd="0" presId="urn:microsoft.com/office/officeart/2005/8/layout/chevron2"/>
    <dgm:cxn modelId="{08C41C9D-B77F-45D3-B69E-08EE06B888E5}" type="presOf" srcId="{A00FB935-E5DC-4F7B-BB82-77326FE264C8}" destId="{C4934214-9CDD-412C-9541-39F5576311B0}" srcOrd="0" destOrd="0" presId="urn:microsoft.com/office/officeart/2005/8/layout/chevron2"/>
    <dgm:cxn modelId="{24DDC367-14CD-4656-996B-15B74E8F01CD}" srcId="{3B50D811-4CD9-4516-8567-E6B812467750}" destId="{7D4CBF73-4C75-4740-8CEC-F265A8D77803}" srcOrd="2" destOrd="0" parTransId="{546CF20B-50DF-43D2-9F62-6A9A369069DD}" sibTransId="{6D35A7AE-E0D9-4A91-928F-6179F805AF6C}"/>
    <dgm:cxn modelId="{D18C104D-C04D-4508-93EC-B70A35190F38}" srcId="{3B50D811-4CD9-4516-8567-E6B812467750}" destId="{39A6067D-10D5-46EF-9562-B413032E664E}" srcOrd="1" destOrd="0" parTransId="{CAFFEC19-BCEC-4926-8CAA-03FBDE6B7AB6}" sibTransId="{6185D9DF-CAC3-4249-92C6-B0A846F27208}"/>
    <dgm:cxn modelId="{2B8CEDE0-337D-4D07-9E40-F2FBDAF75801}" type="presOf" srcId="{9E87F57E-FAA4-46BC-8DAD-8D6C8BF7A754}" destId="{2D585580-8F8D-47FE-BB63-F5293BC4BE4E}" srcOrd="0" destOrd="0" presId="urn:microsoft.com/office/officeart/2005/8/layout/chevron2"/>
    <dgm:cxn modelId="{F6B134D6-CF52-4F42-9604-B7E9264854B6}" type="presOf" srcId="{4FA9C2AB-8A95-4E92-98FF-E1A5A374DC12}" destId="{E3CE81B9-19C6-49C5-A88C-D0B75AD6C5AE}" srcOrd="0" destOrd="0" presId="urn:microsoft.com/office/officeart/2005/8/layout/chevron2"/>
    <dgm:cxn modelId="{2E2EB1A3-036B-4679-A6C5-89B04DE8FC87}" srcId="{7D4CBF73-4C75-4740-8CEC-F265A8D77803}" destId="{7726CACD-C7C0-4737-9928-B628850EFE42}" srcOrd="0" destOrd="0" parTransId="{A9C06F49-FB34-4182-8AFB-651F8CF1F5E2}" sibTransId="{F511C24A-53BE-492B-AE9A-F3716A57B795}"/>
    <dgm:cxn modelId="{B8D2DF65-15AF-4109-A86F-919D8C2567AB}" srcId="{4FA9C2AB-8A95-4E92-98FF-E1A5A374DC12}" destId="{2834C92C-BBCD-4700-AEF4-4E7DFA6E2EFA}" srcOrd="0" destOrd="0" parTransId="{D665B4BC-88CA-480D-B809-03D807DD0DFC}" sibTransId="{EB087811-BA57-45D3-A38D-AE394C297167}"/>
    <dgm:cxn modelId="{E46B271B-137B-4FF7-8B99-2CF008DCD5F6}" type="presOf" srcId="{7D4CBF73-4C75-4740-8CEC-F265A8D77803}" destId="{94555649-8361-4AEB-9E33-25487ADF5F2E}" srcOrd="0" destOrd="0" presId="urn:microsoft.com/office/officeart/2005/8/layout/chevron2"/>
    <dgm:cxn modelId="{3CE36EC4-0598-4299-8B23-7FD407721CC1}" srcId="{3B50D811-4CD9-4516-8567-E6B812467750}" destId="{5EF94FF6-D294-4890-AC09-A0736696847C}" srcOrd="4" destOrd="0" parTransId="{0ED9D0E4-0750-415F-BE42-D3CC4820DB39}" sibTransId="{68EF40F5-2E95-414E-AD14-DA7210D5108E}"/>
    <dgm:cxn modelId="{57DD341A-A09C-46FC-AEE8-36DECE587EBB}" type="presOf" srcId="{5EF94FF6-D294-4890-AC09-A0736696847C}" destId="{690C8B1E-7F33-4330-BF1B-D2E697746E86}" srcOrd="0" destOrd="0" presId="urn:microsoft.com/office/officeart/2005/8/layout/chevron2"/>
    <dgm:cxn modelId="{422892AE-EDE8-4F09-818E-F0958A81A319}" srcId="{3B50D811-4CD9-4516-8567-E6B812467750}" destId="{4FA9C2AB-8A95-4E92-98FF-E1A5A374DC12}" srcOrd="3" destOrd="0" parTransId="{374AE8A2-B4B1-4162-AA5D-45B048380CE2}" sibTransId="{D9059479-D4B2-48AA-A670-B1662FB2491C}"/>
    <dgm:cxn modelId="{022BE64E-80E1-4786-ABAE-930E9FB132B5}" srcId="{A00FB935-E5DC-4F7B-BB82-77326FE264C8}" destId="{1BFBCE5D-4390-4CB1-A548-A99C6B973D77}" srcOrd="0" destOrd="0" parTransId="{C0D2E889-7057-40EB-AF6B-3DE76E4FEEB4}" sibTransId="{A01E3E08-CCD2-42CC-9127-20F35E79E78F}"/>
    <dgm:cxn modelId="{1E285497-47E7-437F-851D-ED749607FF90}" srcId="{3B50D811-4CD9-4516-8567-E6B812467750}" destId="{A00FB935-E5DC-4F7B-BB82-77326FE264C8}" srcOrd="0" destOrd="0" parTransId="{2DAA39F9-9C50-4822-B7B9-09B4A2535A4D}" sibTransId="{229CE086-D36B-4260-BBBC-085F6619C0ED}"/>
    <dgm:cxn modelId="{4C3B3275-DF7D-429B-9807-9F3705419AB0}" type="presOf" srcId="{1BFBCE5D-4390-4CB1-A548-A99C6B973D77}" destId="{A62F7D1E-CC8A-4F36-9049-DD0983AEC160}" srcOrd="0" destOrd="0" presId="urn:microsoft.com/office/officeart/2005/8/layout/chevron2"/>
    <dgm:cxn modelId="{329A2A76-2C10-484C-82FD-E3536C4EFD11}" type="presOf" srcId="{7726CACD-C7C0-4737-9928-B628850EFE42}" destId="{23DB82A7-4C40-4C95-83BE-241BD642887A}" srcOrd="0" destOrd="0" presId="urn:microsoft.com/office/officeart/2005/8/layout/chevron2"/>
    <dgm:cxn modelId="{BEFD477E-40FD-4FAF-AA45-9D8862994B5E}" type="presOf" srcId="{39A6067D-10D5-46EF-9562-B413032E664E}" destId="{82FC5F44-7C92-4522-A8B2-61EDE89B3166}" srcOrd="0" destOrd="0" presId="urn:microsoft.com/office/officeart/2005/8/layout/chevron2"/>
    <dgm:cxn modelId="{C0856DE5-CEBD-431F-B43C-7315A07B48C5}" srcId="{5EF94FF6-D294-4890-AC09-A0736696847C}" destId="{9E87F57E-FAA4-46BC-8DAD-8D6C8BF7A754}" srcOrd="0" destOrd="0" parTransId="{10201583-875D-4838-B123-2BFB9E8C55FB}" sibTransId="{BE525D8B-6BEB-4560-AA79-8130CA1B15A8}"/>
    <dgm:cxn modelId="{573A41A2-8359-400D-8277-80636D12F6A2}" type="presOf" srcId="{2834C92C-BBCD-4700-AEF4-4E7DFA6E2EFA}" destId="{188AA3DB-C420-4BA3-9A97-6192E5276A36}" srcOrd="0" destOrd="0" presId="urn:microsoft.com/office/officeart/2005/8/layout/chevron2"/>
    <dgm:cxn modelId="{E5386EEC-C43C-4020-B113-441DEC854525}" srcId="{39A6067D-10D5-46EF-9562-B413032E664E}" destId="{5D20F0DC-B3E6-4907-9CF6-7CF20067C8AA}" srcOrd="0" destOrd="0" parTransId="{755BF6B5-E887-4417-BFA6-682E3A87352F}" sibTransId="{9CC55F76-9658-4240-93BB-D46AB1FD8E14}"/>
    <dgm:cxn modelId="{D6315ECF-05A8-48A8-A9ED-BD9D4AF51306}" type="presParOf" srcId="{577BD37F-F0D0-421A-A5BE-5A3E862F8EF0}" destId="{3CAFAE7B-C09B-4C01-8196-53B38A971CE9}" srcOrd="0" destOrd="0" presId="urn:microsoft.com/office/officeart/2005/8/layout/chevron2"/>
    <dgm:cxn modelId="{0A97D38E-6F56-435D-AA78-6A8157E62643}" type="presParOf" srcId="{3CAFAE7B-C09B-4C01-8196-53B38A971CE9}" destId="{C4934214-9CDD-412C-9541-39F5576311B0}" srcOrd="0" destOrd="0" presId="urn:microsoft.com/office/officeart/2005/8/layout/chevron2"/>
    <dgm:cxn modelId="{50347759-3A89-451B-A3D0-465C7835809C}" type="presParOf" srcId="{3CAFAE7B-C09B-4C01-8196-53B38A971CE9}" destId="{A62F7D1E-CC8A-4F36-9049-DD0983AEC160}" srcOrd="1" destOrd="0" presId="urn:microsoft.com/office/officeart/2005/8/layout/chevron2"/>
    <dgm:cxn modelId="{0DC3CD31-DE33-48CC-8869-3322762A5884}" type="presParOf" srcId="{577BD37F-F0D0-421A-A5BE-5A3E862F8EF0}" destId="{5137DD88-FA0D-4A1E-A29D-8720CE58480C}" srcOrd="1" destOrd="0" presId="urn:microsoft.com/office/officeart/2005/8/layout/chevron2"/>
    <dgm:cxn modelId="{99C74609-A4A7-4851-9261-66E2644E5FAE}" type="presParOf" srcId="{577BD37F-F0D0-421A-A5BE-5A3E862F8EF0}" destId="{07762F7E-C304-46F0-ACDF-7A3362085D5F}" srcOrd="2" destOrd="0" presId="urn:microsoft.com/office/officeart/2005/8/layout/chevron2"/>
    <dgm:cxn modelId="{C4264ABB-5201-453B-A77B-48AA3E3527B3}" type="presParOf" srcId="{07762F7E-C304-46F0-ACDF-7A3362085D5F}" destId="{82FC5F44-7C92-4522-A8B2-61EDE89B3166}" srcOrd="0" destOrd="0" presId="urn:microsoft.com/office/officeart/2005/8/layout/chevron2"/>
    <dgm:cxn modelId="{33A99EEF-B3E3-4E89-AE35-4169984E7BF0}" type="presParOf" srcId="{07762F7E-C304-46F0-ACDF-7A3362085D5F}" destId="{DD5A41B1-419B-4217-8BC5-E97979F0657F}" srcOrd="1" destOrd="0" presId="urn:microsoft.com/office/officeart/2005/8/layout/chevron2"/>
    <dgm:cxn modelId="{ED67A882-828E-43DE-9784-4288C7A75B6D}" type="presParOf" srcId="{577BD37F-F0D0-421A-A5BE-5A3E862F8EF0}" destId="{AE4568FE-9686-4E16-BF87-410196392B1B}" srcOrd="3" destOrd="0" presId="urn:microsoft.com/office/officeart/2005/8/layout/chevron2"/>
    <dgm:cxn modelId="{2E316DF8-2C5C-4DB0-ADC0-BF9499B55273}" type="presParOf" srcId="{577BD37F-F0D0-421A-A5BE-5A3E862F8EF0}" destId="{94ED1EF5-02DB-4A42-82D8-95C3DDDA5DEA}" srcOrd="4" destOrd="0" presId="urn:microsoft.com/office/officeart/2005/8/layout/chevron2"/>
    <dgm:cxn modelId="{FE5E660C-440F-4297-86F6-F0D232BD67E7}" type="presParOf" srcId="{94ED1EF5-02DB-4A42-82D8-95C3DDDA5DEA}" destId="{94555649-8361-4AEB-9E33-25487ADF5F2E}" srcOrd="0" destOrd="0" presId="urn:microsoft.com/office/officeart/2005/8/layout/chevron2"/>
    <dgm:cxn modelId="{B687409F-CCB8-4797-9E0B-5709EC965C9F}" type="presParOf" srcId="{94ED1EF5-02DB-4A42-82D8-95C3DDDA5DEA}" destId="{23DB82A7-4C40-4C95-83BE-241BD642887A}" srcOrd="1" destOrd="0" presId="urn:microsoft.com/office/officeart/2005/8/layout/chevron2"/>
    <dgm:cxn modelId="{22FA3A95-6B64-46D8-BB51-E0E6B0790354}" type="presParOf" srcId="{577BD37F-F0D0-421A-A5BE-5A3E862F8EF0}" destId="{4FD83D24-E235-4787-9653-D35FD026A228}" srcOrd="5" destOrd="0" presId="urn:microsoft.com/office/officeart/2005/8/layout/chevron2"/>
    <dgm:cxn modelId="{189A3405-BCED-413F-A28D-5E7B0E269141}" type="presParOf" srcId="{577BD37F-F0D0-421A-A5BE-5A3E862F8EF0}" destId="{D2240658-303E-41BB-9775-2716C8C2BA70}" srcOrd="6" destOrd="0" presId="urn:microsoft.com/office/officeart/2005/8/layout/chevron2"/>
    <dgm:cxn modelId="{933D30FD-5DC3-4819-9447-6477C6936CB9}" type="presParOf" srcId="{D2240658-303E-41BB-9775-2716C8C2BA70}" destId="{E3CE81B9-19C6-49C5-A88C-D0B75AD6C5AE}" srcOrd="0" destOrd="0" presId="urn:microsoft.com/office/officeart/2005/8/layout/chevron2"/>
    <dgm:cxn modelId="{8D68D4AF-2061-4203-8EA8-977095EC19F8}" type="presParOf" srcId="{D2240658-303E-41BB-9775-2716C8C2BA70}" destId="{188AA3DB-C420-4BA3-9A97-6192E5276A36}" srcOrd="1" destOrd="0" presId="urn:microsoft.com/office/officeart/2005/8/layout/chevron2"/>
    <dgm:cxn modelId="{A0DEE7B4-B82A-410D-94FC-8BD0E5710D44}" type="presParOf" srcId="{577BD37F-F0D0-421A-A5BE-5A3E862F8EF0}" destId="{3BE6133A-B4B3-441C-9162-2C4EE29F0C24}" srcOrd="7" destOrd="0" presId="urn:microsoft.com/office/officeart/2005/8/layout/chevron2"/>
    <dgm:cxn modelId="{D8D8CA8C-BDBA-445C-88D1-8E4EB1D56953}" type="presParOf" srcId="{577BD37F-F0D0-421A-A5BE-5A3E862F8EF0}" destId="{2F36BCB9-7C3D-4E40-A855-AA8397E00419}" srcOrd="8" destOrd="0" presId="urn:microsoft.com/office/officeart/2005/8/layout/chevron2"/>
    <dgm:cxn modelId="{E862E826-3035-413A-B378-C822DB2C0270}" type="presParOf" srcId="{2F36BCB9-7C3D-4E40-A855-AA8397E00419}" destId="{690C8B1E-7F33-4330-BF1B-D2E697746E86}" srcOrd="0" destOrd="0" presId="urn:microsoft.com/office/officeart/2005/8/layout/chevron2"/>
    <dgm:cxn modelId="{C6341830-9259-45CA-9688-1B20899C4FA8}" type="presParOf" srcId="{2F36BCB9-7C3D-4E40-A855-AA8397E00419}" destId="{2D585580-8F8D-47FE-BB63-F5293BC4BE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34214-9CDD-412C-9541-39F5576311B0}">
      <dsp:nvSpPr>
        <dsp:cNvPr id="0" name=""/>
        <dsp:cNvSpPr/>
      </dsp:nvSpPr>
      <dsp:spPr>
        <a:xfrm rot="5400000">
          <a:off x="-189243" y="189262"/>
          <a:ext cx="1261626" cy="8831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/>
            <a:t>19 février</a:t>
          </a:r>
        </a:p>
      </dsp:txBody>
      <dsp:txXfrm rot="-5400000">
        <a:off x="1" y="441587"/>
        <a:ext cx="883138" cy="378488"/>
      </dsp:txXfrm>
    </dsp:sp>
    <dsp:sp modelId="{A62F7D1E-CC8A-4F36-9049-DD0983AEC160}">
      <dsp:nvSpPr>
        <dsp:cNvPr id="0" name=""/>
        <dsp:cNvSpPr/>
      </dsp:nvSpPr>
      <dsp:spPr>
        <a:xfrm rot="5400000">
          <a:off x="3624722" y="-2741565"/>
          <a:ext cx="820057" cy="6303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b="1" kern="1200" dirty="0"/>
            <a:t>Réunion d’Information Préalable (RIP)</a:t>
          </a:r>
          <a:endParaRPr lang="fr-BE" sz="1200" kern="1200" dirty="0"/>
        </a:p>
      </dsp:txBody>
      <dsp:txXfrm rot="-5400000">
        <a:off x="883138" y="40051"/>
        <a:ext cx="6263193" cy="739993"/>
      </dsp:txXfrm>
    </dsp:sp>
    <dsp:sp modelId="{82FC5F44-7C92-4522-A8B2-61EDE89B3166}">
      <dsp:nvSpPr>
        <dsp:cNvPr id="0" name=""/>
        <dsp:cNvSpPr/>
      </dsp:nvSpPr>
      <dsp:spPr>
        <a:xfrm rot="5400000">
          <a:off x="-189243" y="1335277"/>
          <a:ext cx="1261626" cy="8831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/>
            <a:t>6 Mars</a:t>
          </a:r>
        </a:p>
      </dsp:txBody>
      <dsp:txXfrm rot="-5400000">
        <a:off x="1" y="1587602"/>
        <a:ext cx="883138" cy="378488"/>
      </dsp:txXfrm>
    </dsp:sp>
    <dsp:sp modelId="{DD5A41B1-419B-4217-8BC5-E97979F0657F}">
      <dsp:nvSpPr>
        <dsp:cNvPr id="0" name=""/>
        <dsp:cNvSpPr/>
      </dsp:nvSpPr>
      <dsp:spPr>
        <a:xfrm rot="5400000">
          <a:off x="3624722" y="-1595550"/>
          <a:ext cx="820057" cy="6303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/>
            <a:t>Dernier jour pour transmettre des avis et observations à la suite de la RIP</a:t>
          </a:r>
        </a:p>
      </dsp:txBody>
      <dsp:txXfrm rot="-5400000">
        <a:off x="883138" y="1186066"/>
        <a:ext cx="6263193" cy="739993"/>
      </dsp:txXfrm>
    </dsp:sp>
    <dsp:sp modelId="{94555649-8361-4AEB-9E33-25487ADF5F2E}">
      <dsp:nvSpPr>
        <dsp:cNvPr id="0" name=""/>
        <dsp:cNvSpPr/>
      </dsp:nvSpPr>
      <dsp:spPr>
        <a:xfrm rot="5400000">
          <a:off x="-189243" y="2481293"/>
          <a:ext cx="1261626" cy="8831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0" kern="1200" dirty="0"/>
            <a:t>Avril 2025</a:t>
          </a:r>
        </a:p>
      </dsp:txBody>
      <dsp:txXfrm rot="-5400000">
        <a:off x="1" y="2733618"/>
        <a:ext cx="883138" cy="378488"/>
      </dsp:txXfrm>
    </dsp:sp>
    <dsp:sp modelId="{23DB82A7-4C40-4C95-83BE-241BD642887A}">
      <dsp:nvSpPr>
        <dsp:cNvPr id="0" name=""/>
        <dsp:cNvSpPr/>
      </dsp:nvSpPr>
      <dsp:spPr>
        <a:xfrm rot="5400000">
          <a:off x="3624722" y="-449534"/>
          <a:ext cx="820057" cy="6303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b="1" kern="1200" dirty="0"/>
            <a:t>Finalisation des documents et expertises </a:t>
          </a:r>
          <a:r>
            <a:rPr lang="fr-BE" sz="1200" kern="1200" dirty="0"/>
            <a:t>utiles à la demande de permis et EIE</a:t>
          </a:r>
        </a:p>
      </dsp:txBody>
      <dsp:txXfrm rot="-5400000">
        <a:off x="883138" y="2332082"/>
        <a:ext cx="6263193" cy="739993"/>
      </dsp:txXfrm>
    </dsp:sp>
    <dsp:sp modelId="{E3CE81B9-19C6-49C5-A88C-D0B75AD6C5AE}">
      <dsp:nvSpPr>
        <dsp:cNvPr id="0" name=""/>
        <dsp:cNvSpPr/>
      </dsp:nvSpPr>
      <dsp:spPr>
        <a:xfrm rot="5400000">
          <a:off x="-189243" y="3627309"/>
          <a:ext cx="1261626" cy="8831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/>
            <a:t>Juin 2025</a:t>
          </a:r>
        </a:p>
      </dsp:txBody>
      <dsp:txXfrm rot="-5400000">
        <a:off x="1" y="3879634"/>
        <a:ext cx="883138" cy="378488"/>
      </dsp:txXfrm>
    </dsp:sp>
    <dsp:sp modelId="{188AA3DB-C420-4BA3-9A97-6192E5276A36}">
      <dsp:nvSpPr>
        <dsp:cNvPr id="0" name=""/>
        <dsp:cNvSpPr/>
      </dsp:nvSpPr>
      <dsp:spPr>
        <a:xfrm rot="5400000">
          <a:off x="3624722" y="696481"/>
          <a:ext cx="820057" cy="6303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b="1" kern="1200" dirty="0"/>
            <a:t>Dépôt</a:t>
          </a:r>
          <a:r>
            <a:rPr lang="fr-BE" sz="1200" kern="1200" dirty="0"/>
            <a:t> de l’intégralité de la demande de permis unique de classe 1</a:t>
          </a:r>
        </a:p>
      </dsp:txBody>
      <dsp:txXfrm rot="-5400000">
        <a:off x="883138" y="3478097"/>
        <a:ext cx="6263193" cy="739993"/>
      </dsp:txXfrm>
    </dsp:sp>
    <dsp:sp modelId="{690C8B1E-7F33-4330-BF1B-D2E697746E86}">
      <dsp:nvSpPr>
        <dsp:cNvPr id="0" name=""/>
        <dsp:cNvSpPr/>
      </dsp:nvSpPr>
      <dsp:spPr>
        <a:xfrm rot="5400000">
          <a:off x="-189243" y="4773325"/>
          <a:ext cx="1261626" cy="8831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/>
            <a:t>Mi-2026</a:t>
          </a:r>
        </a:p>
      </dsp:txBody>
      <dsp:txXfrm rot="-5400000">
        <a:off x="1" y="5025650"/>
        <a:ext cx="883138" cy="378488"/>
      </dsp:txXfrm>
    </dsp:sp>
    <dsp:sp modelId="{2D585580-8F8D-47FE-BB63-F5293BC4BE4E}">
      <dsp:nvSpPr>
        <dsp:cNvPr id="0" name=""/>
        <dsp:cNvSpPr/>
      </dsp:nvSpPr>
      <dsp:spPr>
        <a:xfrm rot="5400000">
          <a:off x="3624722" y="1842497"/>
          <a:ext cx="820057" cy="6303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b="1" kern="1200"/>
            <a:t>Décision </a:t>
          </a:r>
          <a:r>
            <a:rPr lang="fr-BE" sz="1200" kern="1200"/>
            <a:t>de permis unique de classe 1</a:t>
          </a:r>
        </a:p>
      </dsp:txBody>
      <dsp:txXfrm rot="-5400000">
        <a:off x="883138" y="4624113"/>
        <a:ext cx="6263193" cy="739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84D7E0-4794-895E-59D1-8DE8384A21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50185-4F68-AD6E-E13A-4D84302CBE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CF-E201-48ED-BF03-158EA6B1A9A1}" type="datetimeFigureOut">
              <a:rPr lang="fr-BE" smtClean="0"/>
              <a:t>04-02-25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8646F-3806-A8DC-7A3E-8330AD83B7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47106-9CA8-15AD-1DCF-19B514DCD2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D8E62-A4F8-4A5E-8E4E-C3768957BF0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84317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C61D0C5F-81DD-491B-9458-5E8470D077B4}" type="datetimeFigureOut">
              <a:rPr lang="fr-BE" smtClean="0"/>
              <a:t>04-02-25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014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9014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58F4CAE2-8646-4CB2-9D7F-8EED1FD0FF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65572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Date dernière campagne ? </a:t>
            </a:r>
          </a:p>
        </p:txBody>
      </p:sp>
    </p:spTree>
    <p:extLst>
      <p:ext uri="{BB962C8B-B14F-4D97-AF65-F5344CB8AC3E}">
        <p14:creationId xmlns:p14="http://schemas.microsoft.com/office/powerpoint/2010/main" val="351767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Mot sur l’arrêt des activités d’INCITEC </a:t>
            </a:r>
          </a:p>
        </p:txBody>
      </p:sp>
    </p:spTree>
    <p:extLst>
      <p:ext uri="{BB962C8B-B14F-4D97-AF65-F5344CB8AC3E}">
        <p14:creationId xmlns:p14="http://schemas.microsoft.com/office/powerpoint/2010/main" val="114592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Proches de la carrière ou de son charroi</a:t>
            </a:r>
          </a:p>
        </p:txBody>
      </p:sp>
    </p:spTree>
    <p:extLst>
      <p:ext uri="{BB962C8B-B14F-4D97-AF65-F5344CB8AC3E}">
        <p14:creationId xmlns:p14="http://schemas.microsoft.com/office/powerpoint/2010/main" val="45170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Ajouter les 34 </a:t>
            </a:r>
            <a:r>
              <a:rPr lang="fr-BE" dirty="0" err="1"/>
              <a:t>andennais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96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FDV : 25 emplois en plus</a:t>
            </a:r>
          </a:p>
        </p:txBody>
      </p:sp>
    </p:spTree>
    <p:extLst>
      <p:ext uri="{BB962C8B-B14F-4D97-AF65-F5344CB8AC3E}">
        <p14:creationId xmlns:p14="http://schemas.microsoft.com/office/powerpoint/2010/main" val="407755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75% d’export par bateaux </a:t>
            </a:r>
          </a:p>
        </p:txBody>
      </p:sp>
    </p:spTree>
    <p:extLst>
      <p:ext uri="{BB962C8B-B14F-4D97-AF65-F5344CB8AC3E}">
        <p14:creationId xmlns:p14="http://schemas.microsoft.com/office/powerpoint/2010/main" val="206794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Est-ce que la route va être bitumée ? </a:t>
            </a:r>
          </a:p>
        </p:txBody>
      </p:sp>
    </p:spTree>
    <p:extLst>
      <p:ext uri="{BB962C8B-B14F-4D97-AF65-F5344CB8AC3E}">
        <p14:creationId xmlns:p14="http://schemas.microsoft.com/office/powerpoint/2010/main" val="79785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BDV</a:t>
            </a:r>
          </a:p>
        </p:txBody>
      </p:sp>
    </p:spTree>
    <p:extLst>
      <p:ext uri="{BB962C8B-B14F-4D97-AF65-F5344CB8AC3E}">
        <p14:creationId xmlns:p14="http://schemas.microsoft.com/office/powerpoint/2010/main" val="1741711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FCCF9-6154-27B7-348F-B6C885AA2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D8893-B101-3A12-ED79-EC0BEEFE8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1C571-FE83-333A-FB82-2CBD61CD6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BDV</a:t>
            </a:r>
          </a:p>
        </p:txBody>
      </p:sp>
    </p:spTree>
    <p:extLst>
      <p:ext uri="{BB962C8B-B14F-4D97-AF65-F5344CB8AC3E}">
        <p14:creationId xmlns:p14="http://schemas.microsoft.com/office/powerpoint/2010/main" val="224461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_Bullete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6211" y="1924050"/>
            <a:ext cx="10540590" cy="4286249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 typeface="Wingdings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SzPct val="80000"/>
              <a:buFont typeface="Calibri"/>
              <a:buChar char="─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accent6"/>
              </a:buClr>
              <a:buSzPct val="70000"/>
              <a:buFont typeface="Calibri"/>
              <a:buChar char="□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accent5"/>
              </a:buClr>
              <a:buSzPct val="80000"/>
              <a:buFont typeface="Wingdings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SzPct val="80000"/>
              <a:buFont typeface="Calibri"/>
              <a:buChar char="─"/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add title</a:t>
            </a:r>
            <a:endParaRPr lang="fr-BE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 bwMode="auto">
          <a:xfrm>
            <a:off x="686210" y="1203734"/>
            <a:ext cx="10540590" cy="3862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 bwMode="auto">
          <a:xfrm>
            <a:off x="686210" y="676811"/>
            <a:ext cx="10540590" cy="52322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3"/>
          </p:nvPr>
        </p:nvSpPr>
        <p:spPr bwMode="auto">
          <a:xfrm>
            <a:off x="686210" y="1203734"/>
            <a:ext cx="10540590" cy="3862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/>
          </p:nvPr>
        </p:nvSpPr>
        <p:spPr bwMode="auto">
          <a:xfrm>
            <a:off x="686210" y="676811"/>
            <a:ext cx="10540590" cy="52322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6211" y="1924050"/>
            <a:ext cx="10540590" cy="4286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/>
              <a:buNone/>
              <a:defRPr sz="2400">
                <a:solidFill>
                  <a:schemeClr val="accent4"/>
                </a:solidFill>
              </a:defRPr>
            </a:lvl1pPr>
            <a:lvl2pPr marL="230188" indent="0">
              <a:buFont typeface="Wingdings"/>
              <a:buNone/>
              <a:defRPr sz="2000">
                <a:solidFill>
                  <a:schemeClr val="accent2"/>
                </a:solidFill>
              </a:defRPr>
            </a:lvl2pPr>
            <a:lvl3pPr marL="461963" indent="0">
              <a:buFont typeface="Wingdings"/>
              <a:buNone/>
              <a:defRPr sz="1800">
                <a:solidFill>
                  <a:schemeClr val="accent2"/>
                </a:solidFill>
              </a:defRPr>
            </a:lvl3pPr>
            <a:lvl4pPr marL="684212" indent="0">
              <a:buFont typeface="Wingdings"/>
              <a:buNone/>
              <a:defRPr sz="1600">
                <a:solidFill>
                  <a:schemeClr val="accent2"/>
                </a:solidFill>
              </a:defRPr>
            </a:lvl4pPr>
            <a:lvl5pPr marL="914400" indent="0">
              <a:buFont typeface="Wingdings"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add title</a:t>
            </a:r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_Mai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0" y="952261"/>
            <a:ext cx="12192000" cy="4996543"/>
          </a:xfrm>
          <a:prstGeom prst="rect">
            <a:avLst/>
          </a:prstGeom>
          <a:gradFill>
            <a:gsLst>
              <a:gs pos="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BE" sz="2400">
              <a:solidFill>
                <a:srgbClr val="005191"/>
              </a:solidFill>
              <a:latin typeface="Tahoma"/>
            </a:endParaRPr>
          </a:p>
        </p:txBody>
      </p:sp>
      <p:sp>
        <p:nvSpPr>
          <p:cNvPr id="5" name="Rectangle 7"/>
          <p:cNvSpPr/>
          <p:nvPr userDrawn="1"/>
        </p:nvSpPr>
        <p:spPr bwMode="auto">
          <a:xfrm>
            <a:off x="3454399" y="930729"/>
            <a:ext cx="5283200" cy="4996542"/>
          </a:xfrm>
          <a:prstGeom prst="rect">
            <a:avLst/>
          </a:prstGeom>
          <a:gradFill>
            <a:gsLst>
              <a:gs pos="5000">
                <a:schemeClr val="tx2">
                  <a:alpha val="79000"/>
                </a:schemeClr>
              </a:gs>
              <a:gs pos="100000">
                <a:schemeClr val="tx1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BE" sz="2400">
              <a:solidFill>
                <a:srgbClr val="005191"/>
              </a:solidFill>
              <a:latin typeface="Tahoma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/>
          <a:srcRect t="7482" b="16950"/>
          <a:stretch/>
        </p:blipFill>
        <p:spPr bwMode="auto">
          <a:xfrm>
            <a:off x="4825063" y="1365118"/>
            <a:ext cx="2541874" cy="134013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3"/>
          </p:nvPr>
        </p:nvSpPr>
        <p:spPr bwMode="auto">
          <a:xfrm>
            <a:off x="3735820" y="4913423"/>
            <a:ext cx="4720361" cy="7237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 bwMode="auto">
          <a:xfrm>
            <a:off x="3735820" y="3004326"/>
            <a:ext cx="4720361" cy="16748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\\be-ln-fs-01\communication\Logos\CM\Blue\squarelogo.png"/>
          <p:cNvPicPr>
            <a:picLocks noChangeAspect="1" noChangeArrowheads="1"/>
          </p:cNvPicPr>
          <p:nvPr userDrawn="1"/>
        </p:nvPicPr>
        <p:blipFill>
          <a:blip r:embed="rId8"/>
          <a:stretch/>
        </p:blipFill>
        <p:spPr bwMode="auto">
          <a:xfrm>
            <a:off x="11422624" y="6418027"/>
            <a:ext cx="604806" cy="334333"/>
          </a:xfrm>
          <a:prstGeom prst="rect">
            <a:avLst/>
          </a:prstGeom>
          <a:noFill/>
        </p:spPr>
      </p:pic>
      <p:sp>
        <p:nvSpPr>
          <p:cNvPr id="6" name="Rectangle 4"/>
          <p:cNvSpPr/>
          <p:nvPr userDrawn="1"/>
        </p:nvSpPr>
        <p:spPr bwMode="auto">
          <a:xfrm>
            <a:off x="0" y="0"/>
            <a:ext cx="12192000" cy="361997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tx1"/>
              </a:gs>
            </a:gsLst>
            <a:lin ang="8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en-US" sz="4800">
              <a:solidFill>
                <a:schemeClr val="bg1"/>
              </a:solidFill>
              <a:latin typeface="DIN Offc Light"/>
              <a:cs typeface="Arial"/>
            </a:endParaRPr>
          </a:p>
        </p:txBody>
      </p:sp>
      <p:cxnSp>
        <p:nvCxnSpPr>
          <p:cNvPr id="7" name="Straight Connector 5"/>
          <p:cNvCxnSpPr>
            <a:cxnSpLocks/>
          </p:cNvCxnSpPr>
          <p:nvPr userDrawn="1"/>
        </p:nvCxnSpPr>
        <p:spPr bwMode="auto">
          <a:xfrm>
            <a:off x="0" y="361997"/>
            <a:ext cx="1219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2"/>
          <p:cNvSpPr>
            <a:spLocks noAdjustHandles="1"/>
          </p:cNvSpPr>
          <p:nvPr userDrawn="1"/>
        </p:nvSpPr>
        <p:spPr bwMode="auto">
          <a:xfrm>
            <a:off x="11830506" y="58339"/>
            <a:ext cx="247074" cy="245318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lvl="0" algn="ctr">
              <a:spcBef>
                <a:spcPts val="0"/>
              </a:spcBef>
              <a:spcAft>
                <a:spcPts val="0"/>
              </a:spcAft>
              <a:defRPr sz="4800">
                <a:solidFill>
                  <a:schemeClr val="bg1"/>
                </a:solidFill>
                <a:latin typeface="DIN Offc Light"/>
                <a:cs typeface="Arial"/>
              </a:defRPr>
            </a:lvl1pPr>
          </a:lstStyle>
          <a:p>
            <a:pPr lvl="0">
              <a:defRPr/>
            </a:pPr>
            <a:fld id="{1D94F95D-D830-43B9-AA6D-9A7C6420FAFA}" type="slidenum">
              <a:rPr lang="fr-BE" sz="800">
                <a:solidFill>
                  <a:schemeClr val="bg1"/>
                </a:solidFill>
              </a:rPr>
              <a:t>‹N°›</a:t>
            </a:fld>
            <a:endParaRPr lang="fr-BE" sz="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fr-BE" dirty="0"/>
              <a:t>3 février 2025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BE" sz="3200" dirty="0"/>
              <a:t>Carrière de Seilles</a:t>
            </a:r>
          </a:p>
          <a:p>
            <a:pPr>
              <a:defRPr/>
            </a:pPr>
            <a:r>
              <a:rPr lang="fr-BE" sz="3200" dirty="0"/>
              <a:t>-</a:t>
            </a:r>
          </a:p>
          <a:p>
            <a:pPr>
              <a:defRPr/>
            </a:pPr>
            <a:r>
              <a:rPr lang="fr-BE" sz="2800" dirty="0"/>
              <a:t> </a:t>
            </a:r>
            <a:r>
              <a:rPr lang="fr-BE" sz="2400" dirty="0"/>
              <a:t>Comité d’accompagnement 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  Charroi</a:t>
            </a:r>
            <a:endParaRPr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4691BF0-3FF7-21ED-A5CC-2D4C1BDA3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2796" b="21588"/>
          <a:stretch/>
        </p:blipFill>
        <p:spPr bwMode="auto">
          <a:xfrm>
            <a:off x="6212438" y="1138476"/>
            <a:ext cx="5834716" cy="3161120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09204D2-C086-3071-4943-F0D9AB4E5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2759"/>
              </p:ext>
            </p:extLst>
          </p:nvPr>
        </p:nvGraphicFramePr>
        <p:xfrm>
          <a:off x="716514" y="1459425"/>
          <a:ext cx="4998486" cy="14037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6162">
                  <a:extLst>
                    <a:ext uri="{9D8B030D-6E8A-4147-A177-3AD203B41FA5}">
                      <a16:colId xmlns:a16="http://schemas.microsoft.com/office/drawing/2014/main" val="300971220"/>
                    </a:ext>
                  </a:extLst>
                </a:gridCol>
                <a:gridCol w="1666162">
                  <a:extLst>
                    <a:ext uri="{9D8B030D-6E8A-4147-A177-3AD203B41FA5}">
                      <a16:colId xmlns:a16="http://schemas.microsoft.com/office/drawing/2014/main" val="4260300798"/>
                    </a:ext>
                  </a:extLst>
                </a:gridCol>
                <a:gridCol w="1666162">
                  <a:extLst>
                    <a:ext uri="{9D8B030D-6E8A-4147-A177-3AD203B41FA5}">
                      <a16:colId xmlns:a16="http://schemas.microsoft.com/office/drawing/2014/main" val="670009853"/>
                    </a:ext>
                  </a:extLst>
                </a:gridCol>
              </a:tblGrid>
              <a:tr h="280743">
                <a:tc>
                  <a:txBody>
                    <a:bodyPr/>
                    <a:lstStyle/>
                    <a:p>
                      <a:r>
                        <a:rPr lang="fr-BE" sz="1200" b="0" dirty="0"/>
                        <a:t>Par jour ouvrable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Actuel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Projeté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463727"/>
                  </a:ext>
                </a:extLst>
              </a:tr>
              <a:tr h="280743">
                <a:tc>
                  <a:txBody>
                    <a:bodyPr/>
                    <a:lstStyle/>
                    <a:p>
                      <a:r>
                        <a:rPr lang="fr-BE" sz="1200" b="1" dirty="0"/>
                        <a:t>Camion de Chaux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273144"/>
                  </a:ext>
                </a:extLst>
              </a:tr>
              <a:tr h="280743">
                <a:tc>
                  <a:txBody>
                    <a:bodyPr/>
                    <a:lstStyle/>
                    <a:p>
                      <a:r>
                        <a:rPr lang="fr-BE" sz="1200" b="1" dirty="0"/>
                        <a:t>Camion de pierre 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899270"/>
                  </a:ext>
                </a:extLst>
              </a:tr>
              <a:tr h="280743">
                <a:tc>
                  <a:txBody>
                    <a:bodyPr/>
                    <a:lstStyle/>
                    <a:p>
                      <a:r>
                        <a:rPr lang="fr-BE" sz="12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13902"/>
                  </a:ext>
                </a:extLst>
              </a:tr>
              <a:tr h="280743">
                <a:tc>
                  <a:txBody>
                    <a:bodyPr/>
                    <a:lstStyle/>
                    <a:p>
                      <a:r>
                        <a:rPr lang="fr-BE" sz="1200" b="1" dirty="0"/>
                        <a:t>Plage horaire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05h00 – 18h00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05h00 – 18h00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9280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E90479-E73D-BD70-D2CC-B3A166208D24}"/>
              </a:ext>
            </a:extLst>
          </p:cNvPr>
          <p:cNvSpPr txBox="1"/>
          <p:nvPr/>
        </p:nvSpPr>
        <p:spPr>
          <a:xfrm>
            <a:off x="2009776" y="3180621"/>
            <a:ext cx="236958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1400" dirty="0"/>
              <a:t>Charroi rue des Carriers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Actuel : 40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/>
              <a:t>Projeté : 0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2355AA2-7B6C-2A7F-FD4A-1777EF4326BE}"/>
              </a:ext>
            </a:extLst>
          </p:cNvPr>
          <p:cNvSpPr txBox="1">
            <a:spLocks/>
          </p:cNvSpPr>
          <p:nvPr/>
        </p:nvSpPr>
        <p:spPr bwMode="auto">
          <a:xfrm>
            <a:off x="171451" y="676811"/>
            <a:ext cx="6040987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Création d’une nouvelle voirie interne :</a:t>
            </a:r>
            <a:endParaRPr lang="en-US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39A9F52-A4B6-43D2-9D67-9518D9C013C3}"/>
              </a:ext>
            </a:extLst>
          </p:cNvPr>
          <p:cNvSpPr/>
          <p:nvPr/>
        </p:nvSpPr>
        <p:spPr>
          <a:xfrm>
            <a:off x="548293" y="4397944"/>
            <a:ext cx="336442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9BAF3-C097-89BE-713E-8D85708E1E22}"/>
              </a:ext>
            </a:extLst>
          </p:cNvPr>
          <p:cNvSpPr txBox="1"/>
          <p:nvPr/>
        </p:nvSpPr>
        <p:spPr>
          <a:xfrm>
            <a:off x="962025" y="4236703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Suppression du charroi de camions sur les rues des Carriers, des Ecoles et du Château</a:t>
            </a:r>
          </a:p>
        </p:txBody>
      </p: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4B082D59-17AD-6CCE-F939-4393C7A2BE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04"/>
          <a:stretch/>
        </p:blipFill>
        <p:spPr bwMode="auto">
          <a:xfrm>
            <a:off x="5735960" y="5085184"/>
            <a:ext cx="6275481" cy="16488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AC0D27-6CC6-6127-DB2A-2955251AAF8F}"/>
              </a:ext>
            </a:extLst>
          </p:cNvPr>
          <p:cNvSpPr txBox="1"/>
          <p:nvPr/>
        </p:nvSpPr>
        <p:spPr>
          <a:xfrm>
            <a:off x="962025" y="5289947"/>
            <a:ext cx="341733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Non visible</a:t>
            </a:r>
          </a:p>
          <a:p>
            <a:pPr>
              <a:spcAft>
                <a:spcPts val="1200"/>
              </a:spcAft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Discrète et peu bruyante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7CFCBD8-A2B5-7D6B-6120-B673EF28C0C7}"/>
              </a:ext>
            </a:extLst>
          </p:cNvPr>
          <p:cNvSpPr/>
          <p:nvPr/>
        </p:nvSpPr>
        <p:spPr bwMode="auto">
          <a:xfrm>
            <a:off x="548293" y="5323553"/>
            <a:ext cx="336442" cy="304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CBFED17-85E0-BCB2-E977-B8C6EED3BA00}"/>
              </a:ext>
            </a:extLst>
          </p:cNvPr>
          <p:cNvSpPr/>
          <p:nvPr/>
        </p:nvSpPr>
        <p:spPr bwMode="auto">
          <a:xfrm>
            <a:off x="548293" y="5753100"/>
            <a:ext cx="336442" cy="304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519C18-5D7E-5C06-443C-C0B70DB22866}"/>
              </a:ext>
            </a:extLst>
          </p:cNvPr>
          <p:cNvSpPr txBox="1">
            <a:spLocks/>
          </p:cNvSpPr>
          <p:nvPr/>
        </p:nvSpPr>
        <p:spPr bwMode="auto">
          <a:xfrm>
            <a:off x="171451" y="676811"/>
            <a:ext cx="11055349" cy="4616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/>
              <a:t>Déplacement « route militaire »  →  Principal changement </a:t>
            </a:r>
            <a:endParaRPr lang="en-US" sz="240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4"/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  Réserve Naturelle de Sclaigneaux</a:t>
            </a:r>
            <a:endParaRPr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b="14921"/>
          <a:stretch/>
        </p:blipFill>
        <p:spPr bwMode="auto">
          <a:xfrm>
            <a:off x="2063552" y="1340768"/>
            <a:ext cx="7858062" cy="525647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99D991-9730-D65C-5206-F68415C9D6AC}"/>
              </a:ext>
            </a:extLst>
          </p:cNvPr>
          <p:cNvSpPr/>
          <p:nvPr/>
        </p:nvSpPr>
        <p:spPr>
          <a:xfrm>
            <a:off x="4643396" y="4461417"/>
            <a:ext cx="2481165" cy="1534560"/>
          </a:xfrm>
          <a:custGeom>
            <a:avLst/>
            <a:gdLst>
              <a:gd name="connsiteX0" fmla="*/ 2717442 w 2717442"/>
              <a:gd name="connsiteY0" fmla="*/ 0 h 1680693"/>
              <a:gd name="connsiteX1" fmla="*/ 0 w 2717442"/>
              <a:gd name="connsiteY1" fmla="*/ 1680693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7442" h="1680693">
                <a:moveTo>
                  <a:pt x="2717442" y="0"/>
                </a:moveTo>
                <a:lnTo>
                  <a:pt x="0" y="1680693"/>
                </a:ln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D4E1A-F2F6-C399-DD32-661E2424092B}"/>
              </a:ext>
            </a:extLst>
          </p:cNvPr>
          <p:cNvSpPr/>
          <p:nvPr/>
        </p:nvSpPr>
        <p:spPr>
          <a:xfrm>
            <a:off x="4643396" y="2858563"/>
            <a:ext cx="2524661" cy="3085899"/>
          </a:xfrm>
          <a:custGeom>
            <a:avLst/>
            <a:gdLst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10614 w 1410236"/>
              <a:gd name="connsiteY2" fmla="*/ 2595093 h 3316310"/>
              <a:gd name="connsiteX3" fmla="*/ 0 w 1410236"/>
              <a:gd name="connsiteY3" fmla="*/ 3316310 h 3316310"/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24902 w 1410236"/>
              <a:gd name="connsiteY2" fmla="*/ 2566518 h 3316310"/>
              <a:gd name="connsiteX3" fmla="*/ 0 w 1410236"/>
              <a:gd name="connsiteY3" fmla="*/ 3316310 h 3316310"/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60621 w 1410236"/>
              <a:gd name="connsiteY2" fmla="*/ 2542705 h 3316310"/>
              <a:gd name="connsiteX3" fmla="*/ 0 w 1410236"/>
              <a:gd name="connsiteY3" fmla="*/ 3316310 h 3316310"/>
              <a:gd name="connsiteX0" fmla="*/ 1410236 w 1410236"/>
              <a:gd name="connsiteY0" fmla="*/ 0 h 3316310"/>
              <a:gd name="connsiteX1" fmla="*/ 241144 w 1410236"/>
              <a:gd name="connsiteY1" fmla="*/ 1078002 h 3316310"/>
              <a:gd name="connsiteX2" fmla="*/ 1260621 w 1410236"/>
              <a:gd name="connsiteY2" fmla="*/ 2542705 h 3316310"/>
              <a:gd name="connsiteX3" fmla="*/ 0 w 1410236"/>
              <a:gd name="connsiteY3" fmla="*/ 3316310 h 3316310"/>
              <a:gd name="connsiteX0" fmla="*/ 1524536 w 1524536"/>
              <a:gd name="connsiteY0" fmla="*/ 0 h 3116285"/>
              <a:gd name="connsiteX1" fmla="*/ 241144 w 1524536"/>
              <a:gd name="connsiteY1" fmla="*/ 877977 h 3116285"/>
              <a:gd name="connsiteX2" fmla="*/ 1260621 w 1524536"/>
              <a:gd name="connsiteY2" fmla="*/ 2342680 h 3116285"/>
              <a:gd name="connsiteX3" fmla="*/ 0 w 1524536"/>
              <a:gd name="connsiteY3" fmla="*/ 3116285 h 3116285"/>
              <a:gd name="connsiteX0" fmla="*/ 1524536 w 1524536"/>
              <a:gd name="connsiteY0" fmla="*/ 0 h 3116285"/>
              <a:gd name="connsiteX1" fmla="*/ 1010857 w 1524536"/>
              <a:gd name="connsiteY1" fmla="*/ 254224 h 3116285"/>
              <a:gd name="connsiteX2" fmla="*/ 241144 w 1524536"/>
              <a:gd name="connsiteY2" fmla="*/ 877977 h 3116285"/>
              <a:gd name="connsiteX3" fmla="*/ 1260621 w 1524536"/>
              <a:gd name="connsiteY3" fmla="*/ 2342680 h 3116285"/>
              <a:gd name="connsiteX4" fmla="*/ 0 w 1524536"/>
              <a:gd name="connsiteY4" fmla="*/ 3116285 h 3116285"/>
              <a:gd name="connsiteX0" fmla="*/ 2524661 w 2524661"/>
              <a:gd name="connsiteY0" fmla="*/ 1187333 h 2870106"/>
              <a:gd name="connsiteX1" fmla="*/ 1010857 w 2524661"/>
              <a:gd name="connsiteY1" fmla="*/ 8045 h 2870106"/>
              <a:gd name="connsiteX2" fmla="*/ 241144 w 2524661"/>
              <a:gd name="connsiteY2" fmla="*/ 631798 h 2870106"/>
              <a:gd name="connsiteX3" fmla="*/ 1260621 w 2524661"/>
              <a:gd name="connsiteY3" fmla="*/ 2096501 h 2870106"/>
              <a:gd name="connsiteX4" fmla="*/ 0 w 2524661"/>
              <a:gd name="connsiteY4" fmla="*/ 2870106 h 2870106"/>
              <a:gd name="connsiteX0" fmla="*/ 2524661 w 2524661"/>
              <a:gd name="connsiteY0" fmla="*/ 1189013 h 2871786"/>
              <a:gd name="connsiteX1" fmla="*/ 1010857 w 2524661"/>
              <a:gd name="connsiteY1" fmla="*/ 9725 h 2871786"/>
              <a:gd name="connsiteX2" fmla="*/ 241144 w 2524661"/>
              <a:gd name="connsiteY2" fmla="*/ 633478 h 2871786"/>
              <a:gd name="connsiteX3" fmla="*/ 1260621 w 2524661"/>
              <a:gd name="connsiteY3" fmla="*/ 2098181 h 2871786"/>
              <a:gd name="connsiteX4" fmla="*/ 0 w 2524661"/>
              <a:gd name="connsiteY4" fmla="*/ 2871786 h 2871786"/>
              <a:gd name="connsiteX0" fmla="*/ 2524661 w 2524661"/>
              <a:gd name="connsiteY0" fmla="*/ 1382969 h 3065742"/>
              <a:gd name="connsiteX1" fmla="*/ 1444245 w 2524661"/>
              <a:gd name="connsiteY1" fmla="*/ 8418 h 3065742"/>
              <a:gd name="connsiteX2" fmla="*/ 241144 w 2524661"/>
              <a:gd name="connsiteY2" fmla="*/ 827434 h 3065742"/>
              <a:gd name="connsiteX3" fmla="*/ 1260621 w 2524661"/>
              <a:gd name="connsiteY3" fmla="*/ 2292137 h 3065742"/>
              <a:gd name="connsiteX4" fmla="*/ 0 w 2524661"/>
              <a:gd name="connsiteY4" fmla="*/ 3065742 h 3065742"/>
              <a:gd name="connsiteX0" fmla="*/ 2524661 w 2524661"/>
              <a:gd name="connsiteY0" fmla="*/ 1420854 h 3103627"/>
              <a:gd name="connsiteX1" fmla="*/ 1487108 w 2524661"/>
              <a:gd name="connsiteY1" fmla="*/ 8203 h 3103627"/>
              <a:gd name="connsiteX2" fmla="*/ 241144 w 2524661"/>
              <a:gd name="connsiteY2" fmla="*/ 865319 h 3103627"/>
              <a:gd name="connsiteX3" fmla="*/ 1260621 w 2524661"/>
              <a:gd name="connsiteY3" fmla="*/ 2330022 h 3103627"/>
              <a:gd name="connsiteX4" fmla="*/ 0 w 2524661"/>
              <a:gd name="connsiteY4" fmla="*/ 3103627 h 3103627"/>
              <a:gd name="connsiteX0" fmla="*/ 2524661 w 2524661"/>
              <a:gd name="connsiteY0" fmla="*/ 1412651 h 3095424"/>
              <a:gd name="connsiteX1" fmla="*/ 1487108 w 2524661"/>
              <a:gd name="connsiteY1" fmla="*/ 0 h 3095424"/>
              <a:gd name="connsiteX2" fmla="*/ 241144 w 2524661"/>
              <a:gd name="connsiteY2" fmla="*/ 857116 h 3095424"/>
              <a:gd name="connsiteX3" fmla="*/ 1260621 w 2524661"/>
              <a:gd name="connsiteY3" fmla="*/ 2321819 h 3095424"/>
              <a:gd name="connsiteX4" fmla="*/ 0 w 2524661"/>
              <a:gd name="connsiteY4" fmla="*/ 3095424 h 3095424"/>
              <a:gd name="connsiteX0" fmla="*/ 2524661 w 2524661"/>
              <a:gd name="connsiteY0" fmla="*/ 1384076 h 3066849"/>
              <a:gd name="connsiteX1" fmla="*/ 1468058 w 2524661"/>
              <a:gd name="connsiteY1" fmla="*/ 0 h 3066849"/>
              <a:gd name="connsiteX2" fmla="*/ 241144 w 2524661"/>
              <a:gd name="connsiteY2" fmla="*/ 828541 h 3066849"/>
              <a:gd name="connsiteX3" fmla="*/ 1260621 w 2524661"/>
              <a:gd name="connsiteY3" fmla="*/ 2293244 h 3066849"/>
              <a:gd name="connsiteX4" fmla="*/ 0 w 2524661"/>
              <a:gd name="connsiteY4" fmla="*/ 3066849 h 3066849"/>
              <a:gd name="connsiteX0" fmla="*/ 2524661 w 2524661"/>
              <a:gd name="connsiteY0" fmla="*/ 1403126 h 3085899"/>
              <a:gd name="connsiteX1" fmla="*/ 1468058 w 2524661"/>
              <a:gd name="connsiteY1" fmla="*/ 0 h 3085899"/>
              <a:gd name="connsiteX2" fmla="*/ 241144 w 2524661"/>
              <a:gd name="connsiteY2" fmla="*/ 847591 h 3085899"/>
              <a:gd name="connsiteX3" fmla="*/ 1260621 w 2524661"/>
              <a:gd name="connsiteY3" fmla="*/ 2312294 h 3085899"/>
              <a:gd name="connsiteX4" fmla="*/ 0 w 2524661"/>
              <a:gd name="connsiteY4" fmla="*/ 3085899 h 308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661" h="3085899">
                <a:moveTo>
                  <a:pt x="2524661" y="1403126"/>
                </a:moveTo>
                <a:cubicBezTo>
                  <a:pt x="2410585" y="1264030"/>
                  <a:pt x="1634522" y="224821"/>
                  <a:pt x="1468058" y="0"/>
                </a:cubicBezTo>
                <a:lnTo>
                  <a:pt x="241144" y="847591"/>
                </a:lnTo>
                <a:cubicBezTo>
                  <a:pt x="627007" y="1388213"/>
                  <a:pt x="874758" y="1771672"/>
                  <a:pt x="1260621" y="2312294"/>
                </a:cubicBezTo>
                <a:cubicBezTo>
                  <a:pt x="857083" y="2552700"/>
                  <a:pt x="403538" y="2845493"/>
                  <a:pt x="0" y="3085899"/>
                </a:cubicBezTo>
              </a:path>
            </a:pathLst>
          </a:custGeom>
          <a:noFill/>
          <a:ln w="190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Callout: Line with Accent Bar 14">
            <a:extLst>
              <a:ext uri="{FF2B5EF4-FFF2-40B4-BE49-F238E27FC236}">
                <a16:creationId xmlns:a16="http://schemas.microsoft.com/office/drawing/2014/main" id="{5E4E8A5A-5CFD-E784-AA50-77AF2EB7279C}"/>
              </a:ext>
            </a:extLst>
          </p:cNvPr>
          <p:cNvSpPr/>
          <p:nvPr/>
        </p:nvSpPr>
        <p:spPr bwMode="auto">
          <a:xfrm flipH="1">
            <a:off x="794296" y="3054594"/>
            <a:ext cx="1080120" cy="360040"/>
          </a:xfrm>
          <a:prstGeom prst="accentCallout1">
            <a:avLst>
              <a:gd name="adj1" fmla="val 18750"/>
              <a:gd name="adj2" fmla="val -8333"/>
              <a:gd name="adj3" fmla="val 281036"/>
              <a:gd name="adj4" fmla="val -290389"/>
            </a:avLst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Création chemin bis</a:t>
            </a:r>
          </a:p>
        </p:txBody>
      </p:sp>
      <p:sp>
        <p:nvSpPr>
          <p:cNvPr id="30" name="Callout: Line with Accent Bar 29">
            <a:extLst>
              <a:ext uri="{FF2B5EF4-FFF2-40B4-BE49-F238E27FC236}">
                <a16:creationId xmlns:a16="http://schemas.microsoft.com/office/drawing/2014/main" id="{B378FCF2-8321-B9BB-091B-C999A2408E2F}"/>
              </a:ext>
            </a:extLst>
          </p:cNvPr>
          <p:cNvSpPr/>
          <p:nvPr/>
        </p:nvSpPr>
        <p:spPr bwMode="auto">
          <a:xfrm flipH="1">
            <a:off x="794296" y="4230329"/>
            <a:ext cx="1080120" cy="360040"/>
          </a:xfrm>
          <a:prstGeom prst="accentCallout1">
            <a:avLst>
              <a:gd name="adj1" fmla="val 18750"/>
              <a:gd name="adj2" fmla="val -8333"/>
              <a:gd name="adj3" fmla="val 332183"/>
              <a:gd name="adj4" fmla="val -334481"/>
            </a:avLst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rgbClr val="FF0000"/>
                </a:solidFill>
              </a:rPr>
              <a:t>Suppression chemin actuel</a:t>
            </a:r>
          </a:p>
        </p:txBody>
      </p:sp>
      <p:sp>
        <p:nvSpPr>
          <p:cNvPr id="31" name="Callout: Line with Accent Bar 30">
            <a:extLst>
              <a:ext uri="{FF2B5EF4-FFF2-40B4-BE49-F238E27FC236}">
                <a16:creationId xmlns:a16="http://schemas.microsoft.com/office/drawing/2014/main" id="{CC8CADB5-738C-F615-314D-506D51B0F935}"/>
              </a:ext>
            </a:extLst>
          </p:cNvPr>
          <p:cNvSpPr/>
          <p:nvPr/>
        </p:nvSpPr>
        <p:spPr bwMode="auto">
          <a:xfrm>
            <a:off x="10221435" y="3234614"/>
            <a:ext cx="1080120" cy="360040"/>
          </a:xfrm>
          <a:prstGeom prst="accentCallout1">
            <a:avLst>
              <a:gd name="adj1" fmla="val 18750"/>
              <a:gd name="adj2" fmla="val -8333"/>
              <a:gd name="adj3" fmla="val 243292"/>
              <a:gd name="adj4" fmla="val -253822"/>
            </a:avLst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Création parking bis</a:t>
            </a:r>
          </a:p>
        </p:txBody>
      </p:sp>
      <p:sp>
        <p:nvSpPr>
          <p:cNvPr id="3" name="Callout: Line with Accent Bar 2">
            <a:extLst>
              <a:ext uri="{FF2B5EF4-FFF2-40B4-BE49-F238E27FC236}">
                <a16:creationId xmlns:a16="http://schemas.microsoft.com/office/drawing/2014/main" id="{D472B3CC-AA00-3288-8C07-63E3EF7570EA}"/>
              </a:ext>
            </a:extLst>
          </p:cNvPr>
          <p:cNvSpPr/>
          <p:nvPr/>
        </p:nvSpPr>
        <p:spPr bwMode="auto">
          <a:xfrm>
            <a:off x="10221435" y="3702666"/>
            <a:ext cx="1080120" cy="360040"/>
          </a:xfrm>
          <a:prstGeom prst="accentCallout1">
            <a:avLst>
              <a:gd name="adj1" fmla="val 18750"/>
              <a:gd name="adj2" fmla="val -8333"/>
              <a:gd name="adj3" fmla="val 205197"/>
              <a:gd name="adj4" fmla="val -263981"/>
            </a:avLst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rgbClr val="FF0000"/>
                </a:solidFill>
              </a:rPr>
              <a:t>Suppression parking</a:t>
            </a:r>
          </a:p>
        </p:txBody>
      </p:sp>
      <p:sp>
        <p:nvSpPr>
          <p:cNvPr id="5" name="Callout: Line with Accent Bar 4">
            <a:extLst>
              <a:ext uri="{FF2B5EF4-FFF2-40B4-BE49-F238E27FC236}">
                <a16:creationId xmlns:a16="http://schemas.microsoft.com/office/drawing/2014/main" id="{7ED32D5A-8E27-54C9-FF27-D7B22041F80E}"/>
              </a:ext>
            </a:extLst>
          </p:cNvPr>
          <p:cNvSpPr/>
          <p:nvPr/>
        </p:nvSpPr>
        <p:spPr bwMode="auto">
          <a:xfrm flipH="1">
            <a:off x="722288" y="2167555"/>
            <a:ext cx="1133246" cy="360040"/>
          </a:xfrm>
          <a:prstGeom prst="accentCallout1">
            <a:avLst>
              <a:gd name="adj1" fmla="val 18750"/>
              <a:gd name="adj2" fmla="val -8333"/>
              <a:gd name="adj3" fmla="val 324248"/>
              <a:gd name="adj4" fmla="val -320836"/>
            </a:avLst>
          </a:prstGeom>
          <a:solidFill>
            <a:srgbClr val="FFFFFF">
              <a:alpha val="69804"/>
            </a:srgb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Création merlon paysager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0AD990-B183-553B-AE2D-28B099BFC613}"/>
              </a:ext>
            </a:extLst>
          </p:cNvPr>
          <p:cNvSpPr/>
          <p:nvPr/>
        </p:nvSpPr>
        <p:spPr bwMode="auto">
          <a:xfrm>
            <a:off x="4975523" y="2929699"/>
            <a:ext cx="2237840" cy="2210032"/>
          </a:xfrm>
          <a:custGeom>
            <a:avLst/>
            <a:gdLst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10614 w 1410236"/>
              <a:gd name="connsiteY2" fmla="*/ 2595093 h 3316310"/>
              <a:gd name="connsiteX3" fmla="*/ 0 w 1410236"/>
              <a:gd name="connsiteY3" fmla="*/ 3316310 h 3316310"/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24902 w 1410236"/>
              <a:gd name="connsiteY2" fmla="*/ 2566518 h 3316310"/>
              <a:gd name="connsiteX3" fmla="*/ 0 w 1410236"/>
              <a:gd name="connsiteY3" fmla="*/ 3316310 h 3316310"/>
              <a:gd name="connsiteX0" fmla="*/ 1410236 w 1410236"/>
              <a:gd name="connsiteY0" fmla="*/ 0 h 3316310"/>
              <a:gd name="connsiteX1" fmla="*/ 103031 w 1410236"/>
              <a:gd name="connsiteY1" fmla="*/ 920840 h 3316310"/>
              <a:gd name="connsiteX2" fmla="*/ 1260621 w 1410236"/>
              <a:gd name="connsiteY2" fmla="*/ 2542705 h 3316310"/>
              <a:gd name="connsiteX3" fmla="*/ 0 w 1410236"/>
              <a:gd name="connsiteY3" fmla="*/ 3316310 h 3316310"/>
              <a:gd name="connsiteX0" fmla="*/ 1307205 w 1307205"/>
              <a:gd name="connsiteY0" fmla="*/ 0 h 2542705"/>
              <a:gd name="connsiteX1" fmla="*/ 0 w 1307205"/>
              <a:gd name="connsiteY1" fmla="*/ 920840 h 2542705"/>
              <a:gd name="connsiteX2" fmla="*/ 1157590 w 1307205"/>
              <a:gd name="connsiteY2" fmla="*/ 2542705 h 2542705"/>
              <a:gd name="connsiteX0" fmla="*/ 1307205 w 1317401"/>
              <a:gd name="connsiteY0" fmla="*/ 0 h 2542705"/>
              <a:gd name="connsiteX1" fmla="*/ 1317401 w 1317401"/>
              <a:gd name="connsiteY1" fmla="*/ 3400 h 2542705"/>
              <a:gd name="connsiteX2" fmla="*/ 0 w 1317401"/>
              <a:gd name="connsiteY2" fmla="*/ 920840 h 2542705"/>
              <a:gd name="connsiteX3" fmla="*/ 1157590 w 1317401"/>
              <a:gd name="connsiteY3" fmla="*/ 2542705 h 2542705"/>
              <a:gd name="connsiteX0" fmla="*/ 1307205 w 1307205"/>
              <a:gd name="connsiteY0" fmla="*/ 0 h 2542705"/>
              <a:gd name="connsiteX1" fmla="*/ 1069751 w 1307205"/>
              <a:gd name="connsiteY1" fmla="*/ 187550 h 2542705"/>
              <a:gd name="connsiteX2" fmla="*/ 0 w 1307205"/>
              <a:gd name="connsiteY2" fmla="*/ 920840 h 2542705"/>
              <a:gd name="connsiteX3" fmla="*/ 1157590 w 1307205"/>
              <a:gd name="connsiteY3" fmla="*/ 2542705 h 2542705"/>
              <a:gd name="connsiteX0" fmla="*/ 2539105 w 2539105"/>
              <a:gd name="connsiteY0" fmla="*/ 1507900 h 2355155"/>
              <a:gd name="connsiteX1" fmla="*/ 1069751 w 2539105"/>
              <a:gd name="connsiteY1" fmla="*/ 0 h 2355155"/>
              <a:gd name="connsiteX2" fmla="*/ 0 w 2539105"/>
              <a:gd name="connsiteY2" fmla="*/ 733290 h 2355155"/>
              <a:gd name="connsiteX3" fmla="*/ 1157590 w 2539105"/>
              <a:gd name="connsiteY3" fmla="*/ 2355155 h 2355155"/>
              <a:gd name="connsiteX0" fmla="*/ 2539105 w 2539105"/>
              <a:gd name="connsiteY0" fmla="*/ 1660300 h 2507555"/>
              <a:gd name="connsiteX1" fmla="*/ 1285651 w 2539105"/>
              <a:gd name="connsiteY1" fmla="*/ 0 h 2507555"/>
              <a:gd name="connsiteX2" fmla="*/ 0 w 2539105"/>
              <a:gd name="connsiteY2" fmla="*/ 885690 h 2507555"/>
              <a:gd name="connsiteX3" fmla="*/ 1157590 w 2539105"/>
              <a:gd name="connsiteY3" fmla="*/ 2507555 h 250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9105" h="2507555">
                <a:moveTo>
                  <a:pt x="2539105" y="1660300"/>
                </a:moveTo>
                <a:lnTo>
                  <a:pt x="1285651" y="0"/>
                </a:lnTo>
                <a:lnTo>
                  <a:pt x="0" y="885690"/>
                </a:lnTo>
                <a:lnTo>
                  <a:pt x="1157590" y="2507555"/>
                </a:lnTo>
              </a:path>
            </a:pathLst>
          </a:custGeom>
          <a:noFill/>
          <a:ln w="190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DD043A-CE04-1249-8774-EB9C674B048F}"/>
              </a:ext>
            </a:extLst>
          </p:cNvPr>
          <p:cNvSpPr/>
          <p:nvPr/>
        </p:nvSpPr>
        <p:spPr bwMode="auto">
          <a:xfrm>
            <a:off x="7124561" y="4299009"/>
            <a:ext cx="222680" cy="222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A8C5E43-89AE-048E-A002-868F7F356DD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CB4E90-5238-F896-DE55-EB9901B2434E}"/>
              </a:ext>
            </a:extLst>
          </p:cNvPr>
          <p:cNvSpPr txBox="1">
            <a:spLocks/>
          </p:cNvSpPr>
          <p:nvPr/>
        </p:nvSpPr>
        <p:spPr bwMode="auto">
          <a:xfrm>
            <a:off x="171451" y="676811"/>
            <a:ext cx="11055349" cy="4616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Caractéristiques du parking : </a:t>
            </a:r>
            <a:endParaRPr lang="en-US" sz="2400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35FC575-46FF-D0D3-D877-0589F4DD3D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35FC575-46FF-D0D3-D877-0589F4DD3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8656E8-EE41-0CFB-1BD1-B8EC435489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  Réserve Naturelle de Sclaigneaux - Parking</a:t>
            </a:r>
            <a:endParaRPr dirty="0"/>
          </a:p>
        </p:txBody>
      </p:sp>
      <p:pic>
        <p:nvPicPr>
          <p:cNvPr id="16" name="Picture 15" descr="A blueprint of a road&#10;&#10;Description automatically generated">
            <a:extLst>
              <a:ext uri="{FF2B5EF4-FFF2-40B4-BE49-F238E27FC236}">
                <a16:creationId xmlns:a16="http://schemas.microsoft.com/office/drawing/2014/main" id="{881D8855-EC90-BD69-3A8A-DD58C6365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2" b="7268"/>
          <a:stretch/>
        </p:blipFill>
        <p:spPr>
          <a:xfrm>
            <a:off x="1314965" y="4036810"/>
            <a:ext cx="4104759" cy="2504104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5AF0F48-BB91-7F2D-3A47-D2A3771FBE89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767408" y="1340769"/>
            <a:ext cx="5256584" cy="4968552"/>
          </a:xfrm>
        </p:spPr>
        <p:txBody>
          <a:bodyPr anchor="t">
            <a:noAutofit/>
          </a:bodyPr>
          <a:lstStyle/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Parking en gravier 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Plantations dans et aux abords du parking 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40 emplacements en épis 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12 emplacements supplémentaires pour vélos 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endParaRPr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" name="Picture 18" descr="A map of a river&#10;&#10;Description automatically generated">
            <a:extLst>
              <a:ext uri="{FF2B5EF4-FFF2-40B4-BE49-F238E27FC236}">
                <a16:creationId xmlns:a16="http://schemas.microsoft.com/office/drawing/2014/main" id="{39573A61-A432-FE9F-CCB9-3F636A86C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b="15661"/>
          <a:stretch/>
        </p:blipFill>
        <p:spPr>
          <a:xfrm>
            <a:off x="6489881" y="1207104"/>
            <a:ext cx="5338561" cy="32315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624832-74BC-C776-F57B-82771E084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881" y="4826811"/>
            <a:ext cx="3082744" cy="9712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3BA04-BF21-852D-5A8E-6CEDD0E998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3372" b="26425"/>
          <a:stretch/>
        </p:blipFill>
        <p:spPr>
          <a:xfrm>
            <a:off x="9886949" y="4826811"/>
            <a:ext cx="1934703" cy="9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DB2F440-AD3D-1248-D807-659158C2EF2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F1601E0-506F-F64F-5D26-21820FF5AF32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</a:t>
            </a:r>
            <a:r>
              <a:rPr lang="fr-BE" dirty="0"/>
              <a:t> </a:t>
            </a:r>
            <a:r>
              <a:rPr lang="fr-BE" b="1" dirty="0"/>
              <a:t> Calendrier</a:t>
            </a:r>
            <a:endParaRPr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A34AD6-1E3F-83F8-2A11-A94AFBE45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178722"/>
              </p:ext>
            </p:extLst>
          </p:nvPr>
        </p:nvGraphicFramePr>
        <p:xfrm>
          <a:off x="767011" y="774530"/>
          <a:ext cx="7186364" cy="5845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FBC0CA4-495D-3E51-0277-4A3C30C051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4F9FC"/>
              </a:clrFrom>
              <a:clrTo>
                <a:srgbClr val="F4F9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3924" y="3209924"/>
            <a:ext cx="36480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7384"/>
            <a:ext cx="12240682" cy="6885384"/>
          </a:xfrm>
          <a:prstGeom prst="rect">
            <a:avLst/>
          </a:prstGeom>
        </p:spPr>
      </p:pic>
      <p:sp>
        <p:nvSpPr>
          <p:cNvPr id="8" name="ZoneTexte 8"/>
          <p:cNvSpPr>
            <a:spLocks/>
          </p:cNvSpPr>
          <p:nvPr/>
        </p:nvSpPr>
        <p:spPr bwMode="auto">
          <a:xfrm>
            <a:off x="2927648" y="176063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sz="3600" b="1">
                <a:solidFill>
                  <a:schemeClr val="bg1"/>
                </a:solidFill>
              </a:rPr>
              <a:t>Merci de votre attention!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356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7421" y="0"/>
            <a:ext cx="12209422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37000">
                <a:schemeClr val="tx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361997"/>
          </a:xfrm>
          <a:prstGeom prst="rect">
            <a:avLst/>
          </a:prstGeom>
          <a:gradFill>
            <a:gsLst>
              <a:gs pos="80000">
                <a:schemeClr val="tx1"/>
              </a:gs>
              <a:gs pos="0">
                <a:schemeClr val="tx2"/>
              </a:gs>
            </a:gsLst>
            <a:lin ang="8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bg1"/>
              </a:solidFill>
              <a:latin typeface="DIN Offc Light" panose="020B0504020101010102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-17421" y="361997"/>
            <a:ext cx="1220942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1830506" y="58339"/>
            <a:ext cx="247074" cy="245318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DIN Offc Light" panose="020B0504020101010102" pitchFamily="34" charset="0"/>
                <a:cs typeface="Arial" charset="0"/>
              </a:defRPr>
            </a:lvl1pPr>
          </a:lstStyle>
          <a:p>
            <a:pPr lvl="0"/>
            <a:fld id="{1D94F95D-D830-43B9-AA6D-9A7C6420FAFA}" type="slidenum">
              <a:rPr lang="fr-BE" sz="900" b="1" smtClean="0">
                <a:solidFill>
                  <a:schemeClr val="bg1"/>
                </a:solidFill>
                <a:latin typeface="+mj-lt"/>
              </a:rPr>
              <a:pPr lvl="0"/>
              <a:t>2</a:t>
            </a:fld>
            <a:endParaRPr lang="fr-BE" sz="9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2" b="16950"/>
          <a:stretch/>
        </p:blipFill>
        <p:spPr>
          <a:xfrm>
            <a:off x="11142597" y="6286493"/>
            <a:ext cx="913673" cy="4817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6911" y="2373674"/>
            <a:ext cx="3878850" cy="2257312"/>
            <a:chOff x="976910" y="817582"/>
            <a:chExt cx="4900184" cy="2851682"/>
          </a:xfrm>
        </p:grpSpPr>
        <p:sp>
          <p:nvSpPr>
            <p:cNvPr id="13" name="TextBox 12"/>
            <p:cNvSpPr txBox="1"/>
            <p:nvPr/>
          </p:nvSpPr>
          <p:spPr>
            <a:xfrm>
              <a:off x="1976370" y="1601874"/>
              <a:ext cx="3900724" cy="1283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solidFill>
                    <a:srgbClr val="FFFFFF"/>
                  </a:solidFill>
                  <a:latin typeface="+mj-lt"/>
                </a:rPr>
                <a:t>AGENDA</a:t>
              </a:r>
              <a:endParaRPr lang="id-ID" sz="60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976910" y="817582"/>
              <a:ext cx="2997818" cy="2851682"/>
            </a:xfrm>
            <a:custGeom>
              <a:avLst/>
              <a:gdLst>
                <a:gd name="connsiteX0" fmla="*/ 1343025 w 1347788"/>
                <a:gd name="connsiteY0" fmla="*/ 552450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341288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410395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410395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455876 h 1743075"/>
                <a:gd name="connsiteX0" fmla="*/ 1343087 w 1347788"/>
                <a:gd name="connsiteY0" fmla="*/ 363818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455876 h 17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788" h="1743075">
                  <a:moveTo>
                    <a:pt x="1343087" y="363818"/>
                  </a:moveTo>
                  <a:cubicBezTo>
                    <a:pt x="1344208" y="250055"/>
                    <a:pt x="1341904" y="113763"/>
                    <a:pt x="1343025" y="0"/>
                  </a:cubicBezTo>
                  <a:lnTo>
                    <a:pt x="0" y="0"/>
                  </a:lnTo>
                  <a:lnTo>
                    <a:pt x="0" y="1743075"/>
                  </a:lnTo>
                  <a:lnTo>
                    <a:pt x="1347788" y="1743075"/>
                  </a:lnTo>
                  <a:lnTo>
                    <a:pt x="1347788" y="1455876"/>
                  </a:lnTo>
                </a:path>
              </a:pathLst>
            </a:custGeom>
            <a:noFill/>
            <a:ln w="1111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BE" sz="1600">
                <a:latin typeface="Tahoma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159896" y="744072"/>
            <a:ext cx="6768752" cy="564720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520700" indent="-29210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Campagnes Butterfly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Projet d’extension Nord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1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7F7F38-540D-E7AF-9500-13C50829858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E122D7-7F3C-614C-7613-C966E7C93A08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Butterfly   </a:t>
            </a:r>
            <a:r>
              <a:rPr lang="fr-BE" b="1" dirty="0"/>
              <a:t>|</a:t>
            </a:r>
            <a:r>
              <a:rPr lang="fr-BE" dirty="0"/>
              <a:t>   </a:t>
            </a:r>
            <a:r>
              <a:rPr lang="fr-BE" b="1" dirty="0"/>
              <a:t>Calendrier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3F72CC3-F74E-4509-7EFD-BECAE0D2C581}"/>
              </a:ext>
            </a:extLst>
          </p:cNvPr>
          <p:cNvSpPr txBox="1">
            <a:spLocks/>
          </p:cNvSpPr>
          <p:nvPr/>
        </p:nvSpPr>
        <p:spPr bwMode="auto">
          <a:xfrm>
            <a:off x="5024284" y="763176"/>
            <a:ext cx="620251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Prochaines campagnes Butterfly :</a:t>
            </a:r>
            <a:endParaRPr lang="en-US" sz="2400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0C73C17-E236-B20C-CC63-477C938AB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98026" y="1337445"/>
            <a:ext cx="6155812" cy="46168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41116-5DDE-C4AB-5857-89B5B11C6B34}"/>
              </a:ext>
            </a:extLst>
          </p:cNvPr>
          <p:cNvSpPr txBox="1"/>
          <p:nvPr/>
        </p:nvSpPr>
        <p:spPr>
          <a:xfrm>
            <a:off x="5545394" y="1632155"/>
            <a:ext cx="6475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Redémarrage : Début avril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Fin prévue : Fin mai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Durée totale : 8 semaines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Précédente campagne : 16 octobre au 13 décembre 2024 </a:t>
            </a:r>
            <a:r>
              <a:rPr lang="fr-BE" sz="1050" dirty="0"/>
              <a:t>(8 semaines)</a:t>
            </a:r>
          </a:p>
          <a:p>
            <a:endParaRPr lang="fr-BE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8F042CA-0447-DE31-7217-FBE6D8DFC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t="17212" r="11415" b="5618"/>
          <a:stretch/>
        </p:blipFill>
        <p:spPr bwMode="auto">
          <a:xfrm rot="5400000">
            <a:off x="4747320" y="4165619"/>
            <a:ext cx="2923614" cy="219271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DC4B64-7D82-3011-9E92-6FBD37B9F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2257" r="11324" b="12257"/>
          <a:stretch/>
        </p:blipFill>
        <p:spPr bwMode="auto">
          <a:xfrm rot="5400000">
            <a:off x="7104853" y="4165620"/>
            <a:ext cx="2923614" cy="2192710"/>
          </a:xfrm>
          <a:prstGeom prst="rect">
            <a:avLst/>
          </a:prstGeom>
        </p:spPr>
      </p:pic>
      <p:pic>
        <p:nvPicPr>
          <p:cNvPr id="8" name="Content Placeholder 6" descr="A building with a crane&#10;&#10;Description automatically generated">
            <a:extLst>
              <a:ext uri="{FF2B5EF4-FFF2-40B4-BE49-F238E27FC236}">
                <a16:creationId xmlns:a16="http://schemas.microsoft.com/office/drawing/2014/main" id="{90CA4695-13FF-1EC6-5645-EBA831D78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9462388" y="4165619"/>
            <a:ext cx="2923614" cy="2192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78684D-5B3E-7D60-B01E-A6D11E3FDDFE}"/>
              </a:ext>
            </a:extLst>
          </p:cNvPr>
          <p:cNvSpPr txBox="1"/>
          <p:nvPr/>
        </p:nvSpPr>
        <p:spPr>
          <a:xfrm>
            <a:off x="9827838" y="3800167"/>
            <a:ext cx="86965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2">
                    <a:lumMod val="10000"/>
                  </a:schemeClr>
                </a:solidFill>
              </a:rPr>
              <a:t>Montage</a:t>
            </a:r>
          </a:p>
        </p:txBody>
      </p:sp>
    </p:spTree>
    <p:extLst>
      <p:ext uri="{BB962C8B-B14F-4D97-AF65-F5344CB8AC3E}">
        <p14:creationId xmlns:p14="http://schemas.microsoft.com/office/powerpoint/2010/main" val="220872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50D0192-6C97-5051-3C1E-92870CA2DB3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560449E-7C25-D94E-E358-40549ABFE3A3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</a:t>
            </a:r>
            <a:r>
              <a:rPr lang="fr-BE" dirty="0"/>
              <a:t> </a:t>
            </a:r>
            <a:r>
              <a:rPr lang="fr-BE" b="1" dirty="0"/>
              <a:t> RIP II</a:t>
            </a:r>
            <a:endParaRPr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49712C3-99DF-1AF9-9EF1-8DF7DB0A2F7A}"/>
              </a:ext>
            </a:extLst>
          </p:cNvPr>
          <p:cNvSpPr txBox="1">
            <a:spLocks/>
          </p:cNvSpPr>
          <p:nvPr/>
        </p:nvSpPr>
        <p:spPr bwMode="auto">
          <a:xfrm>
            <a:off x="5024284" y="763176"/>
            <a:ext cx="620251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Extension Nord de Seilles :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D355B-E689-B5DC-1344-8DC242AB59F4}"/>
              </a:ext>
            </a:extLst>
          </p:cNvPr>
          <p:cNvSpPr txBox="1"/>
          <p:nvPr/>
        </p:nvSpPr>
        <p:spPr bwMode="auto">
          <a:xfrm>
            <a:off x="5545394" y="1632155"/>
            <a:ext cx="61640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Relance de la procédure de demande de permis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Nouvelle Réunion d’Information Préalable (RIP)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Motivations d’organiser une nouvelle RIP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742950" lvl="1" indent="-285750">
              <a:spcAft>
                <a:spcPts val="1200"/>
              </a:spcAft>
              <a:buFont typeface="DIN Offc" panose="020B0504020101020102" pitchFamily="34" charset="0"/>
              <a:buChar char="–"/>
            </a:pPr>
            <a:r>
              <a:rPr lang="fr-BE" sz="1600" dirty="0"/>
              <a:t>Évolution du projet </a:t>
            </a:r>
          </a:p>
          <a:p>
            <a:pPr marL="742950" lvl="1" indent="-285750">
              <a:spcAft>
                <a:spcPts val="1200"/>
              </a:spcAft>
              <a:buFont typeface="DIN Offc" panose="020B0504020101020102" pitchFamily="34" charset="0"/>
              <a:buChar char="–"/>
            </a:pPr>
            <a:r>
              <a:rPr lang="fr-BE" sz="1600" dirty="0"/>
              <a:t>Volonté de maintenir le dialogue et l’information du public </a:t>
            </a:r>
          </a:p>
          <a:p>
            <a:pPr marL="742950" lvl="1" indent="-285750">
              <a:spcAft>
                <a:spcPts val="1200"/>
              </a:spcAft>
              <a:buFont typeface="DIN Offc" panose="020B0504020101020102" pitchFamily="34" charset="0"/>
              <a:buChar char="–"/>
            </a:pPr>
            <a:r>
              <a:rPr lang="fr-BE" sz="1600" dirty="0"/>
              <a:t>Nouveau bureau d’études d’incidences sur l’environnement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fr-BE" dirty="0"/>
          </a:p>
        </p:txBody>
      </p:sp>
      <p:pic>
        <p:nvPicPr>
          <p:cNvPr id="24" name="Picture Placeholder 7" descr="A view of a city from a hill&#10;&#10;Description automatically generated">
            <a:extLst>
              <a:ext uri="{FF2B5EF4-FFF2-40B4-BE49-F238E27FC236}">
                <a16:creationId xmlns:a16="http://schemas.microsoft.com/office/drawing/2014/main" id="{E6F64472-CECE-5537-C3C3-4A8040012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31" t="14090" r="11673" b="12850"/>
          <a:stretch/>
        </p:blipFill>
        <p:spPr>
          <a:xfrm>
            <a:off x="171450" y="567968"/>
            <a:ext cx="4616860" cy="6155813"/>
          </a:xfrm>
          <a:prstGeom prst="rect">
            <a:avLst/>
          </a:prstGeom>
        </p:spPr>
      </p:pic>
      <p:pic>
        <p:nvPicPr>
          <p:cNvPr id="28" name="Picture 14" descr="Sertius | Home">
            <a:extLst>
              <a:ext uri="{FF2B5EF4-FFF2-40B4-BE49-F238E27FC236}">
                <a16:creationId xmlns:a16="http://schemas.microsoft.com/office/drawing/2014/main" id="{FA99F097-25AC-8274-9862-F5B3EA6B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38" y="4805984"/>
            <a:ext cx="2108918" cy="8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5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7327B77-E054-2B76-E66C-036B773DD5F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5D078AF-468F-7EA7-5838-8ECFCC822B17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</a:t>
            </a:r>
            <a:r>
              <a:rPr lang="fr-BE" dirty="0"/>
              <a:t> </a:t>
            </a:r>
            <a:r>
              <a:rPr lang="fr-BE" b="1" dirty="0"/>
              <a:t> Organisation RIP II</a:t>
            </a:r>
            <a:endParaRPr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E6D9EA8-4DC6-B224-ECB4-A2C434F5EBDC}"/>
              </a:ext>
            </a:extLst>
          </p:cNvPr>
          <p:cNvSpPr txBox="1">
            <a:spLocks/>
          </p:cNvSpPr>
          <p:nvPr/>
        </p:nvSpPr>
        <p:spPr bwMode="auto">
          <a:xfrm>
            <a:off x="5024284" y="763176"/>
            <a:ext cx="620251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Nouvelle réunion d’information préalable :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15BFF1-3A9D-D58B-6301-C5AECC504DBA}"/>
              </a:ext>
            </a:extLst>
          </p:cNvPr>
          <p:cNvSpPr txBox="1"/>
          <p:nvPr/>
        </p:nvSpPr>
        <p:spPr bwMode="auto">
          <a:xfrm>
            <a:off x="5545394" y="1632155"/>
            <a:ext cx="6164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Organisation nouvelle RIP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algn="ctr"/>
            <a:r>
              <a:rPr lang="fr-BE" b="1" dirty="0"/>
              <a:t>Mercredi 19 février 2025 </a:t>
            </a:r>
          </a:p>
          <a:p>
            <a:pPr algn="ctr"/>
            <a:r>
              <a:rPr lang="fr-BE" b="1" dirty="0"/>
              <a:t>Dès 19h</a:t>
            </a:r>
          </a:p>
          <a:p>
            <a:pPr algn="ctr"/>
            <a:r>
              <a:rPr lang="fr-BE" b="1" dirty="0"/>
              <a:t>Salle des fêtes de l’Hôtel de Ville </a:t>
            </a:r>
          </a:p>
          <a:p>
            <a:pPr algn="ctr"/>
            <a:r>
              <a:rPr lang="fr-BE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Publications presse et affichages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algn="ctr"/>
            <a:r>
              <a:rPr lang="fr-BE" b="1" dirty="0"/>
              <a:t>Dès ce 29 janvier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Période pour communiquer des observations : </a:t>
            </a:r>
          </a:p>
          <a:p>
            <a:endParaRPr lang="fr-BE" dirty="0"/>
          </a:p>
          <a:p>
            <a:pPr algn="ctr"/>
            <a:r>
              <a:rPr lang="fr-BE" b="1" dirty="0"/>
              <a:t>Du 19 février au 6 mars 2025</a:t>
            </a:r>
          </a:p>
          <a:p>
            <a:endParaRPr lang="fr-BE" dirty="0"/>
          </a:p>
        </p:txBody>
      </p:sp>
      <p:pic>
        <p:nvPicPr>
          <p:cNvPr id="23" name="Picture 22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D671405-AF6E-C901-7CB4-5D0E40083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32" y="567968"/>
            <a:ext cx="3664641" cy="61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DB2A08B-6D86-2D0B-A03E-7343E4AC1EA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BF51C28-7420-0CF7-81F3-7C744B67FD71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</a:t>
            </a:r>
            <a:r>
              <a:rPr lang="fr-BE" dirty="0"/>
              <a:t> </a:t>
            </a:r>
            <a:r>
              <a:rPr lang="fr-BE" b="1" dirty="0"/>
              <a:t> Organisation RIP II</a:t>
            </a:r>
            <a:endParaRPr dirty="0"/>
          </a:p>
        </p:txBody>
      </p:sp>
      <p:pic>
        <p:nvPicPr>
          <p:cNvPr id="6" name="Picture 5" descr="A close up of a letter&#10;&#10;Description automatically generated">
            <a:extLst>
              <a:ext uri="{FF2B5EF4-FFF2-40B4-BE49-F238E27FC236}">
                <a16:creationId xmlns:a16="http://schemas.microsoft.com/office/drawing/2014/main" id="{66FBA2E4-30B7-C214-428E-E75FF020E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2067"/>
          <a:stretch/>
        </p:blipFill>
        <p:spPr>
          <a:xfrm>
            <a:off x="163655" y="520420"/>
            <a:ext cx="4055920" cy="6263219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036951AB-2684-A5DB-BBF1-D409BCF24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/>
          <a:stretch/>
        </p:blipFill>
        <p:spPr bwMode="auto">
          <a:xfrm>
            <a:off x="5649758" y="3176507"/>
            <a:ext cx="4951568" cy="339314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DE78E6-7393-2024-E374-D13DADC752FE}"/>
              </a:ext>
            </a:extLst>
          </p:cNvPr>
          <p:cNvSpPr txBox="1">
            <a:spLocks/>
          </p:cNvSpPr>
          <p:nvPr/>
        </p:nvSpPr>
        <p:spPr bwMode="auto">
          <a:xfrm>
            <a:off x="5024284" y="763176"/>
            <a:ext cx="620251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Distribution d’un toutes-boîtes :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A5446-3066-FE50-DF02-9DAE46287D36}"/>
              </a:ext>
            </a:extLst>
          </p:cNvPr>
          <p:cNvSpPr txBox="1"/>
          <p:nvPr/>
        </p:nvSpPr>
        <p:spPr bwMode="auto">
          <a:xfrm>
            <a:off x="5545394" y="1632155"/>
            <a:ext cx="568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Volume distribué : </a:t>
            </a:r>
            <a:r>
              <a:rPr lang="fr-BE" b="1" dirty="0"/>
              <a:t> ± 2.250 invitations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Date de distribution : </a:t>
            </a:r>
            <a:r>
              <a:rPr lang="fr-BE" b="1" dirty="0"/>
              <a:t>entre les 29 et 30 janvier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8630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7723E5D-179F-660F-C13A-B646B425C0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F67E48C-7CAE-B38A-12FC-E1156228359E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   Activités</a:t>
            </a:r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FF7984-6194-6EAE-F134-11DDD2E39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171451" y="676811"/>
            <a:ext cx="11055349" cy="461665"/>
          </a:xfrm>
        </p:spPr>
        <p:txBody>
          <a:bodyPr/>
          <a:lstStyle/>
          <a:p>
            <a:pPr>
              <a:defRPr/>
            </a:pPr>
            <a:r>
              <a:rPr lang="fr-BE" sz="2400"/>
              <a:t>Les activités de Carmeuse à Seilles aujourd’hui :</a:t>
            </a:r>
            <a:endParaRPr lang="en-US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59A6B8-D84E-A142-C08E-B5B0A6840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 bwMode="auto">
          <a:xfrm>
            <a:off x="4528765" y="1450876"/>
            <a:ext cx="7361610" cy="4838173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82C2D925-EA6F-5EC5-A24B-1E96F99C87EB}"/>
              </a:ext>
            </a:extLst>
          </p:cNvPr>
          <p:cNvSpPr/>
          <p:nvPr/>
        </p:nvSpPr>
        <p:spPr bwMode="auto">
          <a:xfrm>
            <a:off x="623392" y="1412776"/>
            <a:ext cx="401243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§"/>
              <a:defRPr/>
            </a:pPr>
            <a:r>
              <a:rPr lang="fr-BE" sz="1600" dirty="0">
                <a:solidFill>
                  <a:srgbClr val="10497C"/>
                </a:solidFill>
              </a:rPr>
              <a:t>Une carrière en </a:t>
            </a:r>
            <a:r>
              <a:rPr lang="fr-BE" sz="1600" b="1" dirty="0">
                <a:solidFill>
                  <a:srgbClr val="10497C"/>
                </a:solidFill>
              </a:rPr>
              <a:t>activité</a:t>
            </a:r>
          </a:p>
          <a:p>
            <a:pPr marL="285750" indent="-285750">
              <a:buFont typeface="Wingdings"/>
              <a:buChar char="§"/>
              <a:defRPr/>
            </a:pPr>
            <a:endParaRPr lang="fr-BE" sz="1600"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b="1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109 personnes </a:t>
            </a: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employées</a:t>
            </a:r>
          </a:p>
          <a:p>
            <a:pPr marL="714375" indent="-228600">
              <a:spcAft>
                <a:spcPts val="600"/>
              </a:spcAft>
              <a:buFont typeface="DIN Offc"/>
              <a:buChar char="-"/>
              <a:defRPr/>
            </a:pPr>
            <a:r>
              <a:rPr lang="fr-BE" sz="1600" dirty="0">
                <a:solidFill>
                  <a:srgbClr val="10497C"/>
                </a:solidFill>
                <a:latin typeface="DIN Offc"/>
                <a:cs typeface="Arial"/>
              </a:rPr>
              <a:t>82 employés + 27 ouvriers </a:t>
            </a:r>
            <a:endParaRPr sz="1600" dirty="0"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fr-BE" sz="1600" b="0" i="0" u="none" strike="noStrike" cap="none" spc="0" dirty="0">
              <a:ln>
                <a:noFill/>
              </a:ln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b="1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Chaux et roche </a:t>
            </a: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industrielle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fr-BE" sz="1600" dirty="0"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Un </a:t>
            </a:r>
            <a:r>
              <a:rPr lang="fr-BE" sz="1600" b="1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four</a:t>
            </a: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 à chaux</a:t>
            </a:r>
            <a:endParaRPr sz="1600"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fr-BE" sz="1600" b="0" i="0" u="none" strike="noStrike" cap="none" spc="0" dirty="0">
              <a:ln>
                <a:noFill/>
              </a:ln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Des unités de production pour : </a:t>
            </a:r>
            <a:endParaRPr sz="1600" dirty="0"/>
          </a:p>
          <a:p>
            <a:pPr marL="714375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DIN Offc"/>
              <a:buChar char="-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la chaux hydratée</a:t>
            </a:r>
            <a:endParaRPr sz="1600" dirty="0"/>
          </a:p>
          <a:p>
            <a:pPr marL="714375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DIN Offc"/>
              <a:buChar char="-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le lait de chaux</a:t>
            </a:r>
            <a:endParaRPr sz="1600" dirty="0"/>
          </a:p>
          <a:p>
            <a:pPr marL="714375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DIN Offc"/>
              <a:buChar char="-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le filler </a:t>
            </a:r>
            <a:endParaRPr sz="1600" dirty="0"/>
          </a:p>
          <a:p>
            <a:pPr marL="714375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DIN Offc"/>
              <a:buChar char="-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l’ensachage de produits</a:t>
            </a:r>
            <a:endParaRPr sz="1600"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BE" sz="1600" b="0" i="0" u="none" strike="noStrike" cap="none" spc="0" dirty="0">
              <a:ln>
                <a:noFill/>
              </a:ln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Un </a:t>
            </a:r>
            <a:r>
              <a:rPr lang="fr-BE" sz="1600" b="1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laboratoire</a:t>
            </a:r>
            <a:r>
              <a:rPr lang="fr-BE" sz="1600" b="0" i="0" u="none" strike="noStrike" cap="none" spc="0" dirty="0">
                <a:ln>
                  <a:noFill/>
                </a:ln>
                <a:solidFill>
                  <a:srgbClr val="10497C"/>
                </a:solidFill>
                <a:latin typeface="DIN Offc"/>
                <a:cs typeface="Arial"/>
              </a:rPr>
              <a:t> d’analyse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fr-BE" sz="1600" b="0" i="0" u="none" strike="noStrike" cap="none" spc="0" dirty="0">
              <a:ln>
                <a:noFill/>
              </a:ln>
              <a:solidFill>
                <a:srgbClr val="10497C"/>
              </a:solidFill>
              <a:latin typeface="DIN Offc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fr-BE" sz="1600" dirty="0">
                <a:solidFill>
                  <a:srgbClr val="10497C"/>
                </a:solidFill>
                <a:latin typeface="DIN Offc"/>
                <a:cs typeface="Arial"/>
              </a:rPr>
              <a:t>Four pilote </a:t>
            </a:r>
            <a:r>
              <a:rPr lang="fr-BE" sz="1600" b="1" dirty="0">
                <a:solidFill>
                  <a:srgbClr val="10497C"/>
                </a:solidFill>
                <a:latin typeface="DIN Offc"/>
                <a:cs typeface="Arial"/>
              </a:rPr>
              <a:t>Butterfly</a:t>
            </a:r>
            <a:endParaRPr sz="1600" b="1"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fr-BE" sz="1800" b="0" i="0" u="none" strike="noStrike" cap="none" spc="0" dirty="0">
              <a:ln>
                <a:noFill/>
              </a:ln>
              <a:solidFill>
                <a:srgbClr val="10497C"/>
              </a:solidFill>
              <a:latin typeface="DIN Off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11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5214A28-2700-515F-9487-178F7EBDDA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426674-C5DF-0AA0-D73E-BBAC7C1F9057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</a:t>
            </a:r>
            <a:r>
              <a:rPr lang="fr-BE" dirty="0"/>
              <a:t>   </a:t>
            </a:r>
            <a:r>
              <a:rPr lang="fr-BE" b="1" dirty="0"/>
              <a:t>Projet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920AFB-45FB-0BFB-63B7-25CFCB3D562B}"/>
              </a:ext>
            </a:extLst>
          </p:cNvPr>
          <p:cNvSpPr txBox="1">
            <a:spLocks/>
          </p:cNvSpPr>
          <p:nvPr/>
        </p:nvSpPr>
        <p:spPr bwMode="auto">
          <a:xfrm>
            <a:off x="171451" y="676811"/>
            <a:ext cx="11055349" cy="4616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/>
              <a:t>Programme d’exploitation – Points clés : </a:t>
            </a:r>
            <a:endParaRPr lang="en-US" sz="24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2BECAE2-22FA-C9B5-E7CB-5A8B95BD22C8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767408" y="1340769"/>
            <a:ext cx="5256584" cy="4968552"/>
          </a:xfrm>
        </p:spPr>
        <p:txBody>
          <a:bodyPr anchor="ctr">
            <a:noAutofit/>
          </a:bodyPr>
          <a:lstStyle/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Fosse de </a:t>
            </a:r>
            <a:r>
              <a:rPr lang="fr-BE" sz="1800" b="1" dirty="0">
                <a:solidFill>
                  <a:schemeClr val="tx1"/>
                </a:solidFill>
                <a:latin typeface="+mj-lt"/>
              </a:rPr>
              <a:t>17,3 ha 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 pour </a:t>
            </a:r>
            <a:r>
              <a:rPr lang="fr-BE" sz="1800" b="1" dirty="0">
                <a:solidFill>
                  <a:schemeClr val="tx1"/>
                </a:solidFill>
                <a:latin typeface="+mj-lt"/>
              </a:rPr>
              <a:t>20 années 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d’activité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b="1" dirty="0">
                <a:solidFill>
                  <a:schemeClr val="tx1"/>
                </a:solidFill>
                <a:latin typeface="+mj-lt"/>
              </a:rPr>
              <a:t>18 millions 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de tonnes extraites 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b="1" dirty="0">
                <a:solidFill>
                  <a:schemeClr val="tx1"/>
                </a:solidFill>
                <a:latin typeface="+mj-lt"/>
              </a:rPr>
              <a:t>1 million 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de tonnes par an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b="1" dirty="0">
                <a:solidFill>
                  <a:schemeClr val="tx1"/>
                </a:solidFill>
                <a:latin typeface="+mj-lt"/>
              </a:rPr>
              <a:t>2 à 3 tirs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 de mine par semaine (meilleure technique)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Du</a:t>
            </a:r>
            <a:r>
              <a:rPr lang="fr-FR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lundi au vendredi de 6h à 22h</a:t>
            </a:r>
            <a:endParaRPr sz="18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b="1" dirty="0">
                <a:solidFill>
                  <a:schemeClr val="tx1"/>
                </a:solidFill>
                <a:latin typeface="+mj-lt"/>
              </a:rPr>
              <a:t>25 emplois</a:t>
            </a:r>
            <a:r>
              <a:rPr lang="fr-BE" sz="1800" dirty="0">
                <a:solidFill>
                  <a:schemeClr val="tx1"/>
                </a:solidFill>
                <a:latin typeface="+mj-lt"/>
              </a:rPr>
              <a:t> directs et 50 indirects</a:t>
            </a:r>
          </a:p>
          <a:p>
            <a:pPr marL="228600" indent="-228600">
              <a:spcAft>
                <a:spcPts val="3000"/>
              </a:spcAft>
              <a:buFont typeface="Wingdings"/>
              <a:buChar char="§"/>
              <a:defRPr/>
            </a:pPr>
            <a:r>
              <a:rPr lang="fr-BE" sz="1800" dirty="0">
                <a:solidFill>
                  <a:schemeClr val="tx1"/>
                </a:solidFill>
                <a:latin typeface="+mj-lt"/>
              </a:rPr>
              <a:t>En </a:t>
            </a:r>
            <a:r>
              <a:rPr lang="fr-BE" sz="1800" b="1" dirty="0">
                <a:solidFill>
                  <a:schemeClr val="tx1"/>
                </a:solidFill>
                <a:latin typeface="+mj-lt"/>
              </a:rPr>
              <a:t>Zone de Dépendances d’Extraction</a:t>
            </a:r>
            <a:endParaRPr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F9774-0BE6-A644-C2FE-AB690A867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98" r="25650" b="-190"/>
          <a:stretch/>
        </p:blipFill>
        <p:spPr bwMode="auto">
          <a:xfrm>
            <a:off x="6384032" y="1340768"/>
            <a:ext cx="5519936" cy="4968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5593B-ACE2-487E-6EDA-F0B8EA2D8357}"/>
              </a:ext>
            </a:extLst>
          </p:cNvPr>
          <p:cNvSpPr/>
          <p:nvPr/>
        </p:nvSpPr>
        <p:spPr>
          <a:xfrm rot="19450679">
            <a:off x="7500320" y="2095733"/>
            <a:ext cx="1153899" cy="1381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8553B0-9728-68ED-50E8-2D35ADB82A0E}"/>
              </a:ext>
            </a:extLst>
          </p:cNvPr>
          <p:cNvSpPr/>
          <p:nvPr/>
        </p:nvSpPr>
        <p:spPr>
          <a:xfrm>
            <a:off x="7805140" y="4506067"/>
            <a:ext cx="720081" cy="72008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ADE5C-A73B-21B4-A363-130C4ED56BB2}"/>
              </a:ext>
            </a:extLst>
          </p:cNvPr>
          <p:cNvSpPr/>
          <p:nvPr/>
        </p:nvSpPr>
        <p:spPr>
          <a:xfrm rot="20110572">
            <a:off x="8532481" y="4083372"/>
            <a:ext cx="432048" cy="1114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EF519-B179-C521-2580-614FAF9E8E3F}"/>
              </a:ext>
            </a:extLst>
          </p:cNvPr>
          <p:cNvSpPr txBox="1"/>
          <p:nvPr/>
        </p:nvSpPr>
        <p:spPr>
          <a:xfrm>
            <a:off x="7644196" y="2657450"/>
            <a:ext cx="1178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Extraction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FC494-8FC1-14C9-9187-0DFF0DA5B31A}"/>
              </a:ext>
            </a:extLst>
          </p:cNvPr>
          <p:cNvSpPr txBox="1"/>
          <p:nvPr/>
        </p:nvSpPr>
        <p:spPr bwMode="auto">
          <a:xfrm>
            <a:off x="7734288" y="4717385"/>
            <a:ext cx="89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Remblai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07154-E842-054B-B704-2F8AF2C12C26}"/>
              </a:ext>
            </a:extLst>
          </p:cNvPr>
          <p:cNvSpPr txBox="1"/>
          <p:nvPr/>
        </p:nvSpPr>
        <p:spPr bwMode="auto">
          <a:xfrm>
            <a:off x="9264352" y="5561255"/>
            <a:ext cx="125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Installations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ADDC2-CB32-98B7-F14F-62A8CE4D3FE0}"/>
              </a:ext>
            </a:extLst>
          </p:cNvPr>
          <p:cNvCxnSpPr>
            <a:cxnSpLocks/>
          </p:cNvCxnSpPr>
          <p:nvPr/>
        </p:nvCxnSpPr>
        <p:spPr>
          <a:xfrm flipH="1" flipV="1">
            <a:off x="8886365" y="5252520"/>
            <a:ext cx="432048" cy="48594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531A927-2971-7841-889E-104390E7A23B}"/>
              </a:ext>
            </a:extLst>
          </p:cNvPr>
          <p:cNvSpPr/>
          <p:nvPr/>
        </p:nvSpPr>
        <p:spPr bwMode="auto">
          <a:xfrm rot="8755630">
            <a:off x="8220482" y="2995233"/>
            <a:ext cx="196062" cy="290266"/>
          </a:xfrm>
          <a:prstGeom prst="downArrow">
            <a:avLst/>
          </a:prstGeom>
          <a:solidFill>
            <a:srgbClr val="FFFFFF">
              <a:alpha val="69804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7AD82D-7754-A8CE-E3FF-5002A52A4077}"/>
              </a:ext>
            </a:extLst>
          </p:cNvPr>
          <p:cNvSpPr/>
          <p:nvPr/>
        </p:nvSpPr>
        <p:spPr bwMode="auto">
          <a:xfrm rot="20940967">
            <a:off x="9408368" y="2757749"/>
            <a:ext cx="1368152" cy="52723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9C110-74EB-48C9-1739-63DB6C1F0914}"/>
              </a:ext>
            </a:extLst>
          </p:cNvPr>
          <p:cNvSpPr txBox="1"/>
          <p:nvPr/>
        </p:nvSpPr>
        <p:spPr bwMode="auto">
          <a:xfrm>
            <a:off x="9642502" y="2867478"/>
            <a:ext cx="89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Remblai</a:t>
            </a:r>
          </a:p>
        </p:txBody>
      </p:sp>
    </p:spTree>
    <p:extLst>
      <p:ext uri="{BB962C8B-B14F-4D97-AF65-F5344CB8AC3E}">
        <p14:creationId xmlns:p14="http://schemas.microsoft.com/office/powerpoint/2010/main" val="94351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F1D59D7-8B1B-6CE3-E12D-1B5448CD6AC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708803-7252-7C73-A11D-C9307E238717}"/>
              </a:ext>
            </a:extLst>
          </p:cNvPr>
          <p:cNvSpPr/>
          <p:nvPr/>
        </p:nvSpPr>
        <p:spPr bwMode="auto"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/>
              <a:t>Extension Nord   </a:t>
            </a:r>
            <a:r>
              <a:rPr lang="fr-BE" b="1" dirty="0"/>
              <a:t>|</a:t>
            </a:r>
            <a:r>
              <a:rPr lang="fr-BE" dirty="0"/>
              <a:t>   </a:t>
            </a:r>
            <a:r>
              <a:rPr lang="fr-BE" b="1" dirty="0"/>
              <a:t>Projet 2024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182FF3-5402-9252-54DE-C0C91E63B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b="2565"/>
          <a:stretch/>
        </p:blipFill>
        <p:spPr>
          <a:xfrm>
            <a:off x="0" y="548679"/>
            <a:ext cx="12192000" cy="576064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516D72F-DC10-F877-4B55-9ACE125A4551}"/>
              </a:ext>
            </a:extLst>
          </p:cNvPr>
          <p:cNvSpPr/>
          <p:nvPr/>
        </p:nvSpPr>
        <p:spPr>
          <a:xfrm rot="8755630">
            <a:off x="4355250" y="2122022"/>
            <a:ext cx="399716" cy="591771"/>
          </a:xfrm>
          <a:prstGeom prst="downArrow">
            <a:avLst/>
          </a:prstGeom>
          <a:solidFill>
            <a:srgbClr val="FFFFFF">
              <a:alpha val="69804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24A110-3215-46B9-960D-979B2D602455}"/>
              </a:ext>
            </a:extLst>
          </p:cNvPr>
          <p:cNvSpPr/>
          <p:nvPr/>
        </p:nvSpPr>
        <p:spPr>
          <a:xfrm>
            <a:off x="5759450" y="1397000"/>
            <a:ext cx="4594187" cy="1854200"/>
          </a:xfrm>
          <a:custGeom>
            <a:avLst/>
            <a:gdLst>
              <a:gd name="connsiteX0" fmla="*/ 4527550 w 4594187"/>
              <a:gd name="connsiteY0" fmla="*/ 0 h 1854200"/>
              <a:gd name="connsiteX1" fmla="*/ 4533900 w 4594187"/>
              <a:gd name="connsiteY1" fmla="*/ 565150 h 1854200"/>
              <a:gd name="connsiteX2" fmla="*/ 3886200 w 4594187"/>
              <a:gd name="connsiteY2" fmla="*/ 1123950 h 1854200"/>
              <a:gd name="connsiteX3" fmla="*/ 3073400 w 4594187"/>
              <a:gd name="connsiteY3" fmla="*/ 1289050 h 1854200"/>
              <a:gd name="connsiteX4" fmla="*/ 2476500 w 4594187"/>
              <a:gd name="connsiteY4" fmla="*/ 1022350 h 1854200"/>
              <a:gd name="connsiteX5" fmla="*/ 2019300 w 4594187"/>
              <a:gd name="connsiteY5" fmla="*/ 1028700 h 1854200"/>
              <a:gd name="connsiteX6" fmla="*/ 1485900 w 4594187"/>
              <a:gd name="connsiteY6" fmla="*/ 1066800 h 1854200"/>
              <a:gd name="connsiteX7" fmla="*/ 793750 w 4594187"/>
              <a:gd name="connsiteY7" fmla="*/ 1130300 h 1854200"/>
              <a:gd name="connsiteX8" fmla="*/ 355600 w 4594187"/>
              <a:gd name="connsiteY8" fmla="*/ 1225550 h 1854200"/>
              <a:gd name="connsiteX9" fmla="*/ 95250 w 4594187"/>
              <a:gd name="connsiteY9" fmla="*/ 1498600 h 1854200"/>
              <a:gd name="connsiteX10" fmla="*/ 0 w 4594187"/>
              <a:gd name="connsiteY10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94187" h="1854200">
                <a:moveTo>
                  <a:pt x="4527550" y="0"/>
                </a:moveTo>
                <a:cubicBezTo>
                  <a:pt x="4584171" y="188912"/>
                  <a:pt x="4640792" y="377825"/>
                  <a:pt x="4533900" y="565150"/>
                </a:cubicBezTo>
                <a:cubicBezTo>
                  <a:pt x="4427008" y="752475"/>
                  <a:pt x="4129617" y="1003300"/>
                  <a:pt x="3886200" y="1123950"/>
                </a:cubicBezTo>
                <a:cubicBezTo>
                  <a:pt x="3642783" y="1244600"/>
                  <a:pt x="3308350" y="1305983"/>
                  <a:pt x="3073400" y="1289050"/>
                </a:cubicBezTo>
                <a:cubicBezTo>
                  <a:pt x="2838450" y="1272117"/>
                  <a:pt x="2652183" y="1065742"/>
                  <a:pt x="2476500" y="1022350"/>
                </a:cubicBezTo>
                <a:cubicBezTo>
                  <a:pt x="2300817" y="978958"/>
                  <a:pt x="2184400" y="1021292"/>
                  <a:pt x="2019300" y="1028700"/>
                </a:cubicBezTo>
                <a:cubicBezTo>
                  <a:pt x="1854200" y="1036108"/>
                  <a:pt x="1485900" y="1066800"/>
                  <a:pt x="1485900" y="1066800"/>
                </a:cubicBezTo>
                <a:cubicBezTo>
                  <a:pt x="1281642" y="1083733"/>
                  <a:pt x="982133" y="1103842"/>
                  <a:pt x="793750" y="1130300"/>
                </a:cubicBezTo>
                <a:cubicBezTo>
                  <a:pt x="605367" y="1156758"/>
                  <a:pt x="472017" y="1164167"/>
                  <a:pt x="355600" y="1225550"/>
                </a:cubicBezTo>
                <a:cubicBezTo>
                  <a:pt x="239183" y="1286933"/>
                  <a:pt x="154517" y="1393825"/>
                  <a:pt x="95250" y="1498600"/>
                </a:cubicBezTo>
                <a:cubicBezTo>
                  <a:pt x="35983" y="1603375"/>
                  <a:pt x="17991" y="1728787"/>
                  <a:pt x="0" y="1854200"/>
                </a:cubicBezTo>
              </a:path>
            </a:pathLst>
          </a:custGeom>
          <a:noFill/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997A56F-1765-CF1A-3035-F498AAACE488}"/>
              </a:ext>
            </a:extLst>
          </p:cNvPr>
          <p:cNvSpPr/>
          <p:nvPr/>
        </p:nvSpPr>
        <p:spPr>
          <a:xfrm>
            <a:off x="2952031" y="5699348"/>
            <a:ext cx="216024" cy="216024"/>
          </a:xfrm>
          <a:prstGeom prst="star5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DD332-55B9-987E-5FB1-6F5926084D6C}"/>
              </a:ext>
            </a:extLst>
          </p:cNvPr>
          <p:cNvSpPr/>
          <p:nvPr/>
        </p:nvSpPr>
        <p:spPr>
          <a:xfrm>
            <a:off x="3620336" y="4097908"/>
            <a:ext cx="1081935" cy="1029458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0AAA2F-32D2-4AE4-C9E8-66CD8516F505}"/>
              </a:ext>
            </a:extLst>
          </p:cNvPr>
          <p:cNvSpPr/>
          <p:nvPr/>
        </p:nvSpPr>
        <p:spPr bwMode="auto">
          <a:xfrm rot="20387160">
            <a:off x="4888647" y="3496199"/>
            <a:ext cx="1100883" cy="147090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646CC-55E6-9455-C20C-B7E52C042891}"/>
              </a:ext>
            </a:extLst>
          </p:cNvPr>
          <p:cNvSpPr txBox="1"/>
          <p:nvPr/>
        </p:nvSpPr>
        <p:spPr>
          <a:xfrm>
            <a:off x="3767384" y="443335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Remblai</a:t>
            </a:r>
            <a:endParaRPr lang="fr-BE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24EFB-85E3-E16A-B910-67F9529FDC0F}"/>
              </a:ext>
            </a:extLst>
          </p:cNvPr>
          <p:cNvSpPr txBox="1"/>
          <p:nvPr/>
        </p:nvSpPr>
        <p:spPr bwMode="auto">
          <a:xfrm>
            <a:off x="4932958" y="4014701"/>
            <a:ext cx="1046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FF00"/>
                </a:solidFill>
              </a:rPr>
              <a:t>Installations</a:t>
            </a:r>
            <a:endParaRPr lang="fr-BE" sz="120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30BB1-6BE2-EA3A-B682-4B811FD8AE73}"/>
              </a:ext>
            </a:extLst>
          </p:cNvPr>
          <p:cNvSpPr txBox="1"/>
          <p:nvPr/>
        </p:nvSpPr>
        <p:spPr bwMode="auto">
          <a:xfrm>
            <a:off x="3791743" y="177083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Extension</a:t>
            </a:r>
            <a:endParaRPr lang="fr-BE" sz="1200">
              <a:solidFill>
                <a:schemeClr val="bg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F82644D-B0CA-0350-9BC8-A82C7AFAD99F}"/>
              </a:ext>
            </a:extLst>
          </p:cNvPr>
          <p:cNvSpPr/>
          <p:nvPr/>
        </p:nvSpPr>
        <p:spPr>
          <a:xfrm>
            <a:off x="2800350" y="847724"/>
            <a:ext cx="2654301" cy="3178176"/>
          </a:xfrm>
          <a:custGeom>
            <a:avLst/>
            <a:gdLst>
              <a:gd name="connsiteX0" fmla="*/ 1339850 w 1339850"/>
              <a:gd name="connsiteY0" fmla="*/ 0 h 3473450"/>
              <a:gd name="connsiteX1" fmla="*/ 12700 w 1339850"/>
              <a:gd name="connsiteY1" fmla="*/ 895350 h 3473450"/>
              <a:gd name="connsiteX2" fmla="*/ 1301750 w 1339850"/>
              <a:gd name="connsiteY2" fmla="*/ 2686050 h 3473450"/>
              <a:gd name="connsiteX3" fmla="*/ 0 w 1339850"/>
              <a:gd name="connsiteY3" fmla="*/ 3473450 h 3473450"/>
              <a:gd name="connsiteX0" fmla="*/ 1339850 w 1339850"/>
              <a:gd name="connsiteY0" fmla="*/ 0 h 3473450"/>
              <a:gd name="connsiteX1" fmla="*/ 227013 w 1339850"/>
              <a:gd name="connsiteY1" fmla="*/ 1195388 h 3473450"/>
              <a:gd name="connsiteX2" fmla="*/ 1301750 w 1339850"/>
              <a:gd name="connsiteY2" fmla="*/ 2686050 h 3473450"/>
              <a:gd name="connsiteX3" fmla="*/ 0 w 1339850"/>
              <a:gd name="connsiteY3" fmla="*/ 3473450 h 3473450"/>
              <a:gd name="connsiteX0" fmla="*/ 1535113 w 1535113"/>
              <a:gd name="connsiteY0" fmla="*/ 0 h 3197225"/>
              <a:gd name="connsiteX1" fmla="*/ 227013 w 1535113"/>
              <a:gd name="connsiteY1" fmla="*/ 919163 h 3197225"/>
              <a:gd name="connsiteX2" fmla="*/ 1301750 w 1535113"/>
              <a:gd name="connsiteY2" fmla="*/ 2409825 h 3197225"/>
              <a:gd name="connsiteX3" fmla="*/ 0 w 1535113"/>
              <a:gd name="connsiteY3" fmla="*/ 3197225 h 3197225"/>
              <a:gd name="connsiteX0" fmla="*/ 2659063 w 2659063"/>
              <a:gd name="connsiteY0" fmla="*/ 552449 h 2278062"/>
              <a:gd name="connsiteX1" fmla="*/ 227013 w 2659063"/>
              <a:gd name="connsiteY1" fmla="*/ 0 h 2278062"/>
              <a:gd name="connsiteX2" fmla="*/ 1301750 w 2659063"/>
              <a:gd name="connsiteY2" fmla="*/ 1490662 h 2278062"/>
              <a:gd name="connsiteX3" fmla="*/ 0 w 2659063"/>
              <a:gd name="connsiteY3" fmla="*/ 2278062 h 2278062"/>
              <a:gd name="connsiteX0" fmla="*/ 2659063 w 2659063"/>
              <a:gd name="connsiteY0" fmla="*/ 1423988 h 3149601"/>
              <a:gd name="connsiteX1" fmla="*/ 1509713 w 2659063"/>
              <a:gd name="connsiteY1" fmla="*/ 0 h 3149601"/>
              <a:gd name="connsiteX2" fmla="*/ 227013 w 2659063"/>
              <a:gd name="connsiteY2" fmla="*/ 871539 h 3149601"/>
              <a:gd name="connsiteX3" fmla="*/ 1301750 w 2659063"/>
              <a:gd name="connsiteY3" fmla="*/ 2362201 h 3149601"/>
              <a:gd name="connsiteX4" fmla="*/ 0 w 2659063"/>
              <a:gd name="connsiteY4" fmla="*/ 3149601 h 3149601"/>
              <a:gd name="connsiteX0" fmla="*/ 2659063 w 2659063"/>
              <a:gd name="connsiteY0" fmla="*/ 1423988 h 3149601"/>
              <a:gd name="connsiteX1" fmla="*/ 1509713 w 2659063"/>
              <a:gd name="connsiteY1" fmla="*/ 0 h 3149601"/>
              <a:gd name="connsiteX2" fmla="*/ 227013 w 2659063"/>
              <a:gd name="connsiteY2" fmla="*/ 871539 h 3149601"/>
              <a:gd name="connsiteX3" fmla="*/ 1301750 w 2659063"/>
              <a:gd name="connsiteY3" fmla="*/ 2362201 h 3149601"/>
              <a:gd name="connsiteX4" fmla="*/ 0 w 2659063"/>
              <a:gd name="connsiteY4" fmla="*/ 3149601 h 3149601"/>
              <a:gd name="connsiteX0" fmla="*/ 2659063 w 2659063"/>
              <a:gd name="connsiteY0" fmla="*/ 1423988 h 3149601"/>
              <a:gd name="connsiteX1" fmla="*/ 1509713 w 2659063"/>
              <a:gd name="connsiteY1" fmla="*/ 0 h 3149601"/>
              <a:gd name="connsiteX2" fmla="*/ 227013 w 2659063"/>
              <a:gd name="connsiteY2" fmla="*/ 871539 h 3149601"/>
              <a:gd name="connsiteX3" fmla="*/ 1301750 w 2659063"/>
              <a:gd name="connsiteY3" fmla="*/ 2362201 h 3149601"/>
              <a:gd name="connsiteX4" fmla="*/ 0 w 2659063"/>
              <a:gd name="connsiteY4" fmla="*/ 3149601 h 3149601"/>
              <a:gd name="connsiteX0" fmla="*/ 2654301 w 2654301"/>
              <a:gd name="connsiteY0" fmla="*/ 1443038 h 3149601"/>
              <a:gd name="connsiteX1" fmla="*/ 1509713 w 2654301"/>
              <a:gd name="connsiteY1" fmla="*/ 0 h 3149601"/>
              <a:gd name="connsiteX2" fmla="*/ 227013 w 2654301"/>
              <a:gd name="connsiteY2" fmla="*/ 871539 h 3149601"/>
              <a:gd name="connsiteX3" fmla="*/ 1301750 w 2654301"/>
              <a:gd name="connsiteY3" fmla="*/ 2362201 h 3149601"/>
              <a:gd name="connsiteX4" fmla="*/ 0 w 2654301"/>
              <a:gd name="connsiteY4" fmla="*/ 3149601 h 3149601"/>
              <a:gd name="connsiteX0" fmla="*/ 2654301 w 2654301"/>
              <a:gd name="connsiteY0" fmla="*/ 1471613 h 3178176"/>
              <a:gd name="connsiteX1" fmla="*/ 1514476 w 2654301"/>
              <a:gd name="connsiteY1" fmla="*/ 0 h 3178176"/>
              <a:gd name="connsiteX2" fmla="*/ 227013 w 2654301"/>
              <a:gd name="connsiteY2" fmla="*/ 900114 h 3178176"/>
              <a:gd name="connsiteX3" fmla="*/ 1301750 w 2654301"/>
              <a:gd name="connsiteY3" fmla="*/ 2390776 h 3178176"/>
              <a:gd name="connsiteX4" fmla="*/ 0 w 2654301"/>
              <a:gd name="connsiteY4" fmla="*/ 3178176 h 3178176"/>
              <a:gd name="connsiteX0" fmla="*/ 2654301 w 2654301"/>
              <a:gd name="connsiteY0" fmla="*/ 1471613 h 3178176"/>
              <a:gd name="connsiteX1" fmla="*/ 1514476 w 2654301"/>
              <a:gd name="connsiteY1" fmla="*/ 0 h 3178176"/>
              <a:gd name="connsiteX2" fmla="*/ 227013 w 2654301"/>
              <a:gd name="connsiteY2" fmla="*/ 900114 h 3178176"/>
              <a:gd name="connsiteX3" fmla="*/ 1301750 w 2654301"/>
              <a:gd name="connsiteY3" fmla="*/ 2390776 h 3178176"/>
              <a:gd name="connsiteX4" fmla="*/ 0 w 2654301"/>
              <a:gd name="connsiteY4" fmla="*/ 3178176 h 317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301" h="3178176">
                <a:moveTo>
                  <a:pt x="2654301" y="1471613"/>
                </a:moveTo>
                <a:cubicBezTo>
                  <a:pt x="2444222" y="1230313"/>
                  <a:pt x="1672167" y="203201"/>
                  <a:pt x="1514476" y="0"/>
                </a:cubicBezTo>
                <a:lnTo>
                  <a:pt x="227013" y="900114"/>
                </a:lnTo>
                <a:lnTo>
                  <a:pt x="1301750" y="2390776"/>
                </a:lnTo>
                <a:lnTo>
                  <a:pt x="0" y="3178176"/>
                </a:lnTo>
              </a:path>
            </a:pathLst>
          </a:custGeom>
          <a:noFill/>
          <a:ln w="190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09126F-A48D-9890-2F70-FBE879A3BCB8}"/>
              </a:ext>
            </a:extLst>
          </p:cNvPr>
          <p:cNvCxnSpPr>
            <a:cxnSpLocks/>
          </p:cNvCxnSpPr>
          <p:nvPr/>
        </p:nvCxnSpPr>
        <p:spPr>
          <a:xfrm flipV="1">
            <a:off x="4140200" y="2324100"/>
            <a:ext cx="1388563" cy="8888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llout: Line with Accent Bar 1">
            <a:extLst>
              <a:ext uri="{FF2B5EF4-FFF2-40B4-BE49-F238E27FC236}">
                <a16:creationId xmlns:a16="http://schemas.microsoft.com/office/drawing/2014/main" id="{F0EA76E6-C467-889E-DA10-644F93793FC7}"/>
              </a:ext>
            </a:extLst>
          </p:cNvPr>
          <p:cNvSpPr/>
          <p:nvPr/>
        </p:nvSpPr>
        <p:spPr bwMode="auto">
          <a:xfrm flipH="1">
            <a:off x="9048327" y="1438683"/>
            <a:ext cx="672517" cy="360040"/>
          </a:xfrm>
          <a:prstGeom prst="accentCallout1">
            <a:avLst>
              <a:gd name="adj1" fmla="val 18750"/>
              <a:gd name="adj2" fmla="val -8333"/>
              <a:gd name="adj3" fmla="val 110509"/>
              <a:gd name="adj4" fmla="val -71526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Voirie interne</a:t>
            </a:r>
          </a:p>
        </p:txBody>
      </p:sp>
      <p:sp>
        <p:nvSpPr>
          <p:cNvPr id="3" name="Callout: Line with Accent Bar 2">
            <a:extLst>
              <a:ext uri="{FF2B5EF4-FFF2-40B4-BE49-F238E27FC236}">
                <a16:creationId xmlns:a16="http://schemas.microsoft.com/office/drawing/2014/main" id="{79BE0CDF-94F7-9541-0B3D-025644CDD5F0}"/>
              </a:ext>
            </a:extLst>
          </p:cNvPr>
          <p:cNvSpPr/>
          <p:nvPr/>
        </p:nvSpPr>
        <p:spPr bwMode="auto">
          <a:xfrm>
            <a:off x="5873488" y="1231512"/>
            <a:ext cx="672517" cy="360040"/>
          </a:xfrm>
          <a:prstGeom prst="accentCallout1">
            <a:avLst>
              <a:gd name="adj1" fmla="val 57823"/>
              <a:gd name="adj2" fmla="val -8333"/>
              <a:gd name="adj3" fmla="val 257031"/>
              <a:gd name="adj4" fmla="val -42764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Parking</a:t>
            </a:r>
          </a:p>
        </p:txBody>
      </p:sp>
      <p:sp>
        <p:nvSpPr>
          <p:cNvPr id="5" name="Callout: Line with Accent Bar 4">
            <a:extLst>
              <a:ext uri="{FF2B5EF4-FFF2-40B4-BE49-F238E27FC236}">
                <a16:creationId xmlns:a16="http://schemas.microsoft.com/office/drawing/2014/main" id="{38E0808E-C05E-5B0F-F426-D20A5B47C00C}"/>
              </a:ext>
            </a:extLst>
          </p:cNvPr>
          <p:cNvSpPr/>
          <p:nvPr/>
        </p:nvSpPr>
        <p:spPr bwMode="auto">
          <a:xfrm flipH="1">
            <a:off x="1823996" y="2108604"/>
            <a:ext cx="976354" cy="360040"/>
          </a:xfrm>
          <a:prstGeom prst="accentCallout1">
            <a:avLst>
              <a:gd name="adj1" fmla="val 18750"/>
              <a:gd name="adj2" fmla="val -8333"/>
              <a:gd name="adj3" fmla="val 68995"/>
              <a:gd name="adj4" fmla="val -57145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Cheminement</a:t>
            </a:r>
          </a:p>
        </p:txBody>
      </p:sp>
      <p:sp>
        <p:nvSpPr>
          <p:cNvPr id="7" name="Callout: Line with Accent Bar 6">
            <a:extLst>
              <a:ext uri="{FF2B5EF4-FFF2-40B4-BE49-F238E27FC236}">
                <a16:creationId xmlns:a16="http://schemas.microsoft.com/office/drawing/2014/main" id="{E9A376EE-47A7-F583-D9C1-1DC22D7AF85E}"/>
              </a:ext>
            </a:extLst>
          </p:cNvPr>
          <p:cNvSpPr/>
          <p:nvPr/>
        </p:nvSpPr>
        <p:spPr bwMode="auto">
          <a:xfrm flipH="1">
            <a:off x="1703512" y="6381328"/>
            <a:ext cx="976354" cy="360040"/>
          </a:xfrm>
          <a:prstGeom prst="accentCallout1">
            <a:avLst>
              <a:gd name="adj1" fmla="val 18750"/>
              <a:gd name="adj2" fmla="val -8333"/>
              <a:gd name="adj3" fmla="val -124129"/>
              <a:gd name="adj4" fmla="val -40561"/>
            </a:avLst>
          </a:prstGeom>
          <a:solidFill>
            <a:srgbClr val="FFFFFF">
              <a:alpha val="69804"/>
            </a:srgbClr>
          </a:solidFill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Quai de chargement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E76F2B-3B15-8B56-91C2-042D7425794B}"/>
              </a:ext>
            </a:extLst>
          </p:cNvPr>
          <p:cNvSpPr/>
          <p:nvPr/>
        </p:nvSpPr>
        <p:spPr>
          <a:xfrm>
            <a:off x="3136900" y="5613400"/>
            <a:ext cx="1346200" cy="250825"/>
          </a:xfrm>
          <a:custGeom>
            <a:avLst/>
            <a:gdLst>
              <a:gd name="connsiteX0" fmla="*/ 1346200 w 1346200"/>
              <a:gd name="connsiteY0" fmla="*/ 6350 h 250825"/>
              <a:gd name="connsiteX1" fmla="*/ 1000125 w 1346200"/>
              <a:gd name="connsiteY1" fmla="*/ 111125 h 250825"/>
              <a:gd name="connsiteX2" fmla="*/ 622300 w 1346200"/>
              <a:gd name="connsiteY2" fmla="*/ 63500 h 250825"/>
              <a:gd name="connsiteX3" fmla="*/ 200025 w 1346200"/>
              <a:gd name="connsiteY3" fmla="*/ 0 h 250825"/>
              <a:gd name="connsiteX4" fmla="*/ 152400 w 1346200"/>
              <a:gd name="connsiteY4" fmla="*/ 250825 h 250825"/>
              <a:gd name="connsiteX5" fmla="*/ 0 w 1346200"/>
              <a:gd name="connsiteY5" fmla="*/ 231775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200" h="250825">
                <a:moveTo>
                  <a:pt x="1346200" y="6350"/>
                </a:moveTo>
                <a:cubicBezTo>
                  <a:pt x="1233487" y="53975"/>
                  <a:pt x="1120775" y="101600"/>
                  <a:pt x="1000125" y="111125"/>
                </a:cubicBezTo>
                <a:cubicBezTo>
                  <a:pt x="879475" y="120650"/>
                  <a:pt x="622300" y="63500"/>
                  <a:pt x="622300" y="63500"/>
                </a:cubicBezTo>
                <a:lnTo>
                  <a:pt x="200025" y="0"/>
                </a:lnTo>
                <a:lnTo>
                  <a:pt x="152400" y="250825"/>
                </a:lnTo>
                <a:cubicBezTo>
                  <a:pt x="101600" y="244475"/>
                  <a:pt x="11642" y="231775"/>
                  <a:pt x="0" y="2317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Callout: Line with Accent Bar 8">
            <a:extLst>
              <a:ext uri="{FF2B5EF4-FFF2-40B4-BE49-F238E27FC236}">
                <a16:creationId xmlns:a16="http://schemas.microsoft.com/office/drawing/2014/main" id="{EF46A6E0-84BA-B7FD-71C0-416BCC326E31}"/>
              </a:ext>
            </a:extLst>
          </p:cNvPr>
          <p:cNvSpPr/>
          <p:nvPr/>
        </p:nvSpPr>
        <p:spPr bwMode="auto">
          <a:xfrm>
            <a:off x="4079776" y="6381328"/>
            <a:ext cx="1094969" cy="360040"/>
          </a:xfrm>
          <a:prstGeom prst="accentCallout1">
            <a:avLst>
              <a:gd name="adj1" fmla="val 18750"/>
              <a:gd name="adj2" fmla="val -8333"/>
              <a:gd name="adj3" fmla="val -174395"/>
              <a:gd name="adj4" fmla="val -35528"/>
            </a:avLst>
          </a:prstGeom>
          <a:solidFill>
            <a:srgbClr val="FFFFFF">
              <a:alpha val="69804"/>
            </a:srgbClr>
          </a:solidFill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>
                <a:solidFill>
                  <a:schemeClr val="accent3">
                    <a:lumMod val="50000"/>
                  </a:schemeClr>
                </a:solidFill>
              </a:rPr>
              <a:t>Bande transporteuse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51702-E734-1E5E-9C9A-1E4A0878B146}"/>
              </a:ext>
            </a:extLst>
          </p:cNvPr>
          <p:cNvSpPr/>
          <p:nvPr/>
        </p:nvSpPr>
        <p:spPr bwMode="auto">
          <a:xfrm rot="21065793">
            <a:off x="5912657" y="1997115"/>
            <a:ext cx="1632819" cy="633281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C2D895-43F1-BE29-F601-AB009B3ECBD7}"/>
              </a:ext>
            </a:extLst>
          </p:cNvPr>
          <p:cNvSpPr txBox="1"/>
          <p:nvPr/>
        </p:nvSpPr>
        <p:spPr bwMode="auto">
          <a:xfrm>
            <a:off x="6431005" y="206912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</a:rPr>
              <a:t>Remblai</a:t>
            </a:r>
            <a:endParaRPr lang="fr-BE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60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2_Master slide">
  <a:themeElements>
    <a:clrScheme name="Carmeuse Theme Colors">
      <a:dk1>
        <a:srgbClr val="10497C"/>
      </a:dk1>
      <a:lt1>
        <a:srgbClr val="FFFFFF"/>
      </a:lt1>
      <a:dk2>
        <a:srgbClr val="248DC1"/>
      </a:dk2>
      <a:lt2>
        <a:srgbClr val="CFD2D3"/>
      </a:lt2>
      <a:accent1>
        <a:srgbClr val="0067B3"/>
      </a:accent1>
      <a:accent2>
        <a:srgbClr val="31B4E6"/>
      </a:accent2>
      <a:accent3>
        <a:srgbClr val="323E48"/>
      </a:accent3>
      <a:accent4>
        <a:srgbClr val="1D252C"/>
      </a:accent4>
      <a:accent5>
        <a:srgbClr val="F58420"/>
      </a:accent5>
      <a:accent6>
        <a:srgbClr val="0098A7"/>
      </a:accent6>
      <a:hlink>
        <a:srgbClr val="F58420"/>
      </a:hlink>
      <a:folHlink>
        <a:srgbClr val="0098A7"/>
      </a:folHlink>
    </a:clrScheme>
    <a:fontScheme name="Custom 1">
      <a:majorFont>
        <a:latin typeface="DIN Offc"/>
        <a:ea typeface="Arial"/>
        <a:cs typeface="Arial"/>
      </a:majorFont>
      <a:minorFont>
        <a:latin typeface="DIN Offc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94494ef7-97ab-423e-adb8-6787695ce3de" ContentTypeId="0x010100BF7D03005672ED4AB81630C42F027567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armeuse Document" ma:contentTypeID="0x010100BF7D03005672ED4AB81630C42F02756700573C166C35350B4EBEF54D1321AEE1BD" ma:contentTypeVersion="44" ma:contentTypeDescription="Carmeuse Content Types used in Non Publishing Site Scenerios.  Use this When Creating Types for Lists or Libraries." ma:contentTypeScope="" ma:versionID="bc2b99f30f617f83912f180854b2f7a9">
  <xsd:schema xmlns:xsd="http://www.w3.org/2001/XMLSchema" xmlns:xs="http://www.w3.org/2001/XMLSchema" xmlns:p="http://schemas.microsoft.com/office/2006/metadata/properties" xmlns:ns2="39f728eb-0eb0-439a-9cae-f5b84d24e6e3" xmlns:ns3="a8ef49d4-dacf-49eb-b734-313f75f0471f" xmlns:ns4="a65c8c4c-a8ff-465d-a6d1-cc88207e858a" targetNamespace="http://schemas.microsoft.com/office/2006/metadata/properties" ma:root="true" ma:fieldsID="447a946710277be993814c3d3cd7a26c" ns2:_="" ns3:_="" ns4:_="">
    <xsd:import namespace="39f728eb-0eb0-439a-9cae-f5b84d24e6e3"/>
    <xsd:import namespace="a8ef49d4-dacf-49eb-b734-313f75f0471f"/>
    <xsd:import namespace="a65c8c4c-a8ff-465d-a6d1-cc88207e858a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Carmeuse_Location_1" minOccurs="0"/>
                <xsd:element ref="ns2:Carmeuse_Language_1" minOccurs="0"/>
                <xsd:element ref="ns2:Carmeuse_Classification_1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Location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FastMetadata" minOccurs="0"/>
                <xsd:element ref="ns3:MediaServiceMetadata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728eb-0eb0-439a-9cae-f5b84d24e6e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readOnly="false" ma:fieldId="{23f27201-bee3-471e-b2e7-b64fd8b7ca38}" ma:taxonomyMulti="true" ma:sspId="94494ef7-97ab-423e-adb8-6787695ce3d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fa45849f-adac-4dfb-8f21-c6d8d92c6bbb}" ma:internalName="TaxCatchAll" ma:readOnly="false" ma:showField="CatchAllData" ma:web="a65c8c4c-a8ff-465d-a6d1-cc88207e8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a45849f-adac-4dfb-8f21-c6d8d92c6bbb}" ma:internalName="TaxCatchAllLabel" ma:readOnly="true" ma:showField="CatchAllDataLabel" ma:web="a65c8c4c-a8ff-465d-a6d1-cc88207e8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armeuse_Location_1" ma:index="13" nillable="true" ma:taxonomy="true" ma:internalName="Carmeuse_Location_1" ma:taxonomyFieldName="Carmeuse_Location" ma:displayName="Location" ma:indexed="true" ma:readOnly="false" ma:fieldId="{52ab5c81-cff7-468c-a78a-5aedc717dde9}" ma:sspId="94494ef7-97ab-423e-adb8-6787695ce3de" ma:termSetId="9df0023a-cb15-4776-8f6b-7e7a08b54d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rmeuse_Language_1" ma:index="15" nillable="true" ma:taxonomy="true" ma:internalName="Carmeuse_Language_1" ma:taxonomyFieldName="Carmeuse_Language" ma:displayName="Language" ma:readOnly="false" ma:fieldId="{789f5499-f184-46f9-b5c3-615a6fd5f53e}" ma:sspId="94494ef7-97ab-423e-adb8-6787695ce3de" ma:termSetId="4c6e9711-5c60-403d-b7cf-af33cf72c26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rmeuse_Classification_1" ma:index="17" nillable="true" ma:taxonomy="true" ma:internalName="Carmeuse_Classification_1" ma:taxonomyFieldName="Carmeuse_Classification" ma:displayName="Classification" ma:readOnly="false" ma:fieldId="{62300f0f-c78a-433f-a59e-2631f3fc932d}" ma:sspId="94494ef7-97ab-423e-adb8-6787695ce3de" ma:termSetId="2fcde232-1c34-4f45-838c-3f2cdbe331f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f49d4-dacf-49eb-b734-313f75f0471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94494ef7-97ab-423e-adb8-6787695ce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c8c4c-a8ff-465d-a6d1-cc88207e858a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3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3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rmeuse_Location_1 xmlns="39f728eb-0eb0-439a-9cae-f5b84d24e6e3">
      <Terms xmlns="http://schemas.microsoft.com/office/infopath/2007/PartnerControls"/>
    </Carmeuse_Location_1>
    <Carmeuse_Classification_1 xmlns="39f728eb-0eb0-439a-9cae-f5b84d24e6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Sensitive</TermName>
          <TermId xmlns="http://schemas.microsoft.com/office/infopath/2007/PartnerControls">d4d028ff-a8e1-4378-a3dd-97eed3390ec6</TermId>
        </TermInfo>
      </Terms>
    </Carmeuse_Classification_1>
    <lcf76f155ced4ddcb4097134ff3c332f xmlns="a8ef49d4-dacf-49eb-b734-313f75f0471f">
      <Terms xmlns="http://schemas.microsoft.com/office/infopath/2007/PartnerControls"/>
    </lcf76f155ced4ddcb4097134ff3c332f>
    <TaxCatchAll xmlns="39f728eb-0eb0-439a-9cae-f5b84d24e6e3">
      <Value>1</Value>
    </TaxCatchAll>
    <TaxKeywordTaxHTField xmlns="39f728eb-0eb0-439a-9cae-f5b84d24e6e3">
      <Terms xmlns="http://schemas.microsoft.com/office/infopath/2007/PartnerControls"/>
    </TaxKeywordTaxHTField>
    <Carmeuse_Language_1 xmlns="39f728eb-0eb0-439a-9cae-f5b84d24e6e3">
      <Terms xmlns="http://schemas.microsoft.com/office/infopath/2007/PartnerControls"/>
    </Carmeuse_Language_1>
    <_dlc_DocId xmlns="a65c8c4c-a8ff-465d-a6d1-cc88207e858a">HAMWQNUEACF2-780123868-12582</_dlc_DocId>
    <_dlc_DocIdUrl xmlns="a65c8c4c-a8ff-465d-a6d1-cc88207e858a">
      <Url>https://carmeuse.sharepoint.com/sites/SG_Seilles/_layouts/15/DocIdRedir.aspx?ID=HAMWQNUEACF2-780123868-12582</Url>
      <Description>HAMWQNUEACF2-780123868-12582</Description>
    </_dlc_DocIdUrl>
  </documentManagement>
</p:properties>
</file>

<file path=customXml/itemProps1.xml><?xml version="1.0" encoding="utf-8"?>
<ds:datastoreItem xmlns:ds="http://schemas.openxmlformats.org/officeDocument/2006/customXml" ds:itemID="{93C0489F-9EEF-4592-8F0F-7B5769452A5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93C5DE1-BFE2-4E33-9EF2-42356D59F0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f728eb-0eb0-439a-9cae-f5b84d24e6e3"/>
    <ds:schemaRef ds:uri="a8ef49d4-dacf-49eb-b734-313f75f0471f"/>
    <ds:schemaRef ds:uri="a65c8c4c-a8ff-465d-a6d1-cc88207e8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83C4EF-98C9-4F5C-9F32-3F17255A438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74998E8-2D54-4A70-958A-298D07D1285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22846F-E2A6-4B05-B4B1-B65FDEA8C6C5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C785D513-730D-4348-99E2-C57E6DE45847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a8ef49d4-dacf-49eb-b734-313f75f0471f"/>
    <ds:schemaRef ds:uri="http://schemas.openxmlformats.org/package/2006/metadata/core-properties"/>
    <ds:schemaRef ds:uri="a65c8c4c-a8ff-465d-a6d1-cc88207e858a"/>
    <ds:schemaRef ds:uri="39f728eb-0eb0-439a-9cae-f5b84d24e6e3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c6fc946-6207-4c79-ad4c-38ca4ead507f}" enabled="1" method="Standard" siteId="{02baf972-dbc1-4d23-ba9d-8cb2cac30c5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663</TotalTime>
  <Words>557</Words>
  <Application>Microsoft Office PowerPoint</Application>
  <PresentationFormat>Grand écran</PresentationFormat>
  <Paragraphs>150</Paragraphs>
  <Slides>14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DIN Offc</vt:lpstr>
      <vt:lpstr>DIN Offc Light</vt:lpstr>
      <vt:lpstr>Tahoma</vt:lpstr>
      <vt:lpstr>Wingdings</vt:lpstr>
      <vt:lpstr>2_Master slide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 Changy William</dc:creator>
  <cp:keywords/>
  <dc:description/>
  <cp:lastModifiedBy>Ingrid Iuretig</cp:lastModifiedBy>
  <cp:revision>3</cp:revision>
  <cp:lastPrinted>2025-02-03T11:34:21Z</cp:lastPrinted>
  <dcterms:created xsi:type="dcterms:W3CDTF">2021-08-25T06:20:52Z</dcterms:created>
  <dcterms:modified xsi:type="dcterms:W3CDTF">2025-02-04T08:40:29Z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0x010100BF7D03005672ED4AB81630C42F02756700573C166C35350B4EBEF54D1321AEE1BD</vt:lpwstr>
  </property>
  <property fmtid="{D5CDD505-2E9C-101B-9397-08002B2CF9AE}" pid="3" name="TaxKeyword">
    <vt:lpwstr/>
  </property>
  <property fmtid="{D5CDD505-2E9C-101B-9397-08002B2CF9AE}" pid="4" name="Carmeuse_Language">
    <vt:lpwstr/>
  </property>
  <property fmtid="{D5CDD505-2E9C-101B-9397-08002B2CF9AE}" pid="5" name="MediaServiceImageTags">
    <vt:lpwstr/>
  </property>
  <property fmtid="{D5CDD505-2E9C-101B-9397-08002B2CF9AE}" pid="6" name="Carmeuse_Location">
    <vt:lpwstr/>
  </property>
  <property fmtid="{D5CDD505-2E9C-101B-9397-08002B2CF9AE}" pid="7" name="Carmeuse_Classification">
    <vt:lpwstr>1;#Sensitive|d4d028ff-a8e1-4378-a3dd-97eed3390ec6</vt:lpwstr>
  </property>
  <property fmtid="{D5CDD505-2E9C-101B-9397-08002B2CF9AE}" pid="8" name="_dlc_DocIdItemGuid">
    <vt:lpwstr>f4e60110-24d4-44ee-9ca7-56e25c0b4b09</vt:lpwstr>
  </property>
</Properties>
</file>